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omments/comment1.xml" ContentType="application/vnd.openxmlformats-officedocument.presentationml.comments+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2" r:id="rId2"/>
    <p:sldId id="268" r:id="rId3"/>
    <p:sldId id="270" r:id="rId4"/>
    <p:sldId id="264" r:id="rId5"/>
    <p:sldId id="257" r:id="rId6"/>
    <p:sldId id="273" r:id="rId7"/>
    <p:sldId id="271" r:id="rId8"/>
    <p:sldId id="274" r:id="rId9"/>
    <p:sldId id="262" r:id="rId10"/>
    <p:sldId id="260"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192" userDrawn="1">
          <p15:clr>
            <a:srgbClr val="A4A3A4"/>
          </p15:clr>
        </p15:guide>
        <p15:guide id="4" orient="horz" pos="4128" userDrawn="1">
          <p15:clr>
            <a:srgbClr val="A4A3A4"/>
          </p15:clr>
        </p15:guide>
        <p15:guide id="5" pos="192" userDrawn="1">
          <p15:clr>
            <a:srgbClr val="A4A3A4"/>
          </p15:clr>
        </p15:guide>
        <p15:guide id="6" pos="748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US" initials="A" lastIdx="1" clrIdx="0">
    <p:extLst>
      <p:ext uri="{19B8F6BF-5375-455C-9EA6-DF929625EA0E}">
        <p15:presenceInfo xmlns:p15="http://schemas.microsoft.com/office/powerpoint/2012/main" userId="ASU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393A"/>
    <a:srgbClr val="FFC000"/>
    <a:srgbClr val="70AD47"/>
    <a:srgbClr val="7A0000"/>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78" d="100"/>
          <a:sy n="78" d="100"/>
        </p:scale>
        <p:origin x="67" y="206"/>
      </p:cViewPr>
      <p:guideLst>
        <p:guide orient="horz" pos="2160"/>
        <p:guide pos="3840"/>
        <p:guide orient="horz" pos="192"/>
        <p:guide orient="horz" pos="4128"/>
        <p:guide pos="192"/>
        <p:guide pos="748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Results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004E-42DA-9E91-AFDC359205C5}"/>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004E-42DA-9E91-AFDC359205C5}"/>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02ED-423B-8A12-C6D5035CF8B0}"/>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Sheet1!$A$2:$A$4</c:f>
              <c:strCache>
                <c:ptCount val="3"/>
                <c:pt idx="0">
                  <c:v>Yes</c:v>
                </c:pt>
                <c:pt idx="1">
                  <c:v>No</c:v>
                </c:pt>
                <c:pt idx="2">
                  <c:v>Maybe</c:v>
                </c:pt>
              </c:strCache>
            </c:strRef>
          </c:cat>
          <c:val>
            <c:numRef>
              <c:f>Sheet1!$B$2:$B$4</c:f>
              <c:numCache>
                <c:formatCode>General</c:formatCode>
                <c:ptCount val="3"/>
                <c:pt idx="0">
                  <c:v>102</c:v>
                </c:pt>
                <c:pt idx="1">
                  <c:v>8</c:v>
                </c:pt>
                <c:pt idx="2">
                  <c:v>14</c:v>
                </c:pt>
              </c:numCache>
            </c:numRef>
          </c:val>
          <c:extLst>
            <c:ext xmlns:c16="http://schemas.microsoft.com/office/drawing/2014/chart" uri="{C3380CC4-5D6E-409C-BE32-E72D297353CC}">
              <c16:uniqueId val="{00000006-004E-42DA-9E91-AFDC359205C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Results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004E-42DA-9E91-AFDC359205C5}"/>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004E-42DA-9E91-AFDC359205C5}"/>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0-755E-4749-A7AD-483A99C015E3}"/>
              </c:ext>
            </c:extLst>
          </c:dPt>
          <c:dLbls>
            <c:dLbl>
              <c:idx val="2"/>
              <c:layout>
                <c:manualLayout>
                  <c:x val="0.25447476240074046"/>
                  <c:y val="1.2119014447392027E-2"/>
                </c:manualLayout>
              </c:layout>
              <c:showLegendKey val="0"/>
              <c:showVal val="0"/>
              <c:showCatName val="1"/>
              <c:showSerName val="0"/>
              <c:showPercent val="1"/>
              <c:showBubbleSize val="0"/>
              <c:separator>
</c:separator>
              <c:extLst>
                <c:ext xmlns:c15="http://schemas.microsoft.com/office/drawing/2012/chart" uri="{CE6537A1-D6FC-4f65-9D91-7224C49458BB}">
                  <c15:layout/>
                </c:ext>
                <c:ext xmlns:c16="http://schemas.microsoft.com/office/drawing/2014/chart" uri="{C3380CC4-5D6E-409C-BE32-E72D297353CC}">
                  <c16:uniqueId val="{00000000-755E-4749-A7AD-483A99C015E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Sheet1!$A$2:$A$4</c:f>
              <c:strCache>
                <c:ptCount val="3"/>
                <c:pt idx="0">
                  <c:v>Yes</c:v>
                </c:pt>
                <c:pt idx="1">
                  <c:v>No</c:v>
                </c:pt>
                <c:pt idx="2">
                  <c:v>Maybe</c:v>
                </c:pt>
              </c:strCache>
            </c:strRef>
          </c:cat>
          <c:val>
            <c:numRef>
              <c:f>Sheet1!$B$2:$B$4</c:f>
              <c:numCache>
                <c:formatCode>General</c:formatCode>
                <c:ptCount val="3"/>
                <c:pt idx="0">
                  <c:v>28</c:v>
                </c:pt>
                <c:pt idx="1">
                  <c:v>1</c:v>
                </c:pt>
                <c:pt idx="2">
                  <c:v>1</c:v>
                </c:pt>
              </c:numCache>
            </c:numRef>
          </c:val>
          <c:extLst>
            <c:ext xmlns:c16="http://schemas.microsoft.com/office/drawing/2014/chart" uri="{C3380CC4-5D6E-409C-BE32-E72D297353CC}">
              <c16:uniqueId val="{00000006-004E-42DA-9E91-AFDC359205C5}"/>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0-10-19T17:30:05.473" idx="1">
    <p:pos x="10" y="10"/>
    <p:text/>
    <p:extLst>
      <p:ext uri="{C676402C-5697-4E1C-873F-D02D1690AC5C}">
        <p15:threadingInfo xmlns:p15="http://schemas.microsoft.com/office/powerpoint/2012/main" timeZoneBias="-36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hdphoto1.wdp>
</file>

<file path=ppt/media/image1.jpeg>
</file>

<file path=ppt/media/image2.png>
</file>

<file path=ppt/media/image3.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B6431C-953F-445D-A64A-7781AE4DEE9F}" type="datetimeFigureOut">
              <a:rPr lang="id-ID" smtClean="0"/>
              <a:t>19/10/2020</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618897-5179-48B7-A34B-8B813D1B18C3}" type="slidenum">
              <a:rPr lang="id-ID" smtClean="0"/>
              <a:t>‹#›</a:t>
            </a:fld>
            <a:endParaRPr lang="id-ID"/>
          </a:p>
        </p:txBody>
      </p:sp>
    </p:spTree>
    <p:extLst>
      <p:ext uri="{BB962C8B-B14F-4D97-AF65-F5344CB8AC3E}">
        <p14:creationId xmlns:p14="http://schemas.microsoft.com/office/powerpoint/2010/main" val="254528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25EB-7FCE-46E9-A2E3-5B84B2B5E0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92FB78-ED1A-43DA-9D43-EB351F6AEE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DB89C7-4558-44AA-AA8B-34FC91BABC92}"/>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CFC6BFC4-2AD9-4D26-B3D1-90704EB1D1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C772E6-599F-4DC6-B655-29D68E3784F7}"/>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40263033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4CFC9-A803-40D0-AC71-056D3BCDD6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55D51C-CD1F-418F-AA6E-D0200DFE487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71899-4406-4EC4-A910-F3A90CE597FD}"/>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0AF7629C-C976-4CCD-9166-B48033DCAC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675FF8-3E06-4CA3-939D-9A3BCFB4D061}"/>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592416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993B48-E881-461A-9131-C119B1D1FD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F06282-CF73-456B-995B-9A85788B369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7D1F63-CE62-481E-A591-F60A003E5FDB}"/>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6D6E9EA8-94E2-4A99-B395-6352BDDB54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2F3931-8057-4291-AB0D-9A50A35CE453}"/>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1539035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C35C6-F75F-4328-87C8-CF40EC12B2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454C46-628C-4305-9F67-98D701801E8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E7C3AB-CD19-4E14-B167-3F76D0E152F6}"/>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771C4CCA-F779-452C-A8E8-14D2474299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911E59-40BA-4AED-B162-4070E05BC041}"/>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2301806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1DF3F-714A-409D-8C70-6796C8886D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B95F04-6A83-42EA-AFF4-A2E1C793D2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28BE99-AEE3-40F8-8F9D-3BE3E333B849}"/>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161192F3-8B02-42F9-B7CE-5BBCFF667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1DEF8-E761-4B6E-8B31-B900BEF7585E}"/>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2527977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76549-0C8E-4841-8B98-951952FD88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D2BC64-8178-4376-9F2D-05DA2DBC343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CEAAE1F-F824-47BF-9FC1-EC0C5413461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45F416-B6BB-4DB9-B67B-9A0C3952DC0B}"/>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6" name="Footer Placeholder 5">
            <a:extLst>
              <a:ext uri="{FF2B5EF4-FFF2-40B4-BE49-F238E27FC236}">
                <a16:creationId xmlns:a16="http://schemas.microsoft.com/office/drawing/2014/main" id="{F2C4F412-32EA-4DB6-AECC-F8C3426FAE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6C3ED6-4221-4CD3-A8CA-037D65BEAF0A}"/>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993996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79719-7611-4261-9142-804EE984A7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ED00A5-CBFC-4D41-B7E0-EA3114A793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F04DAB9-FF4F-49F5-968E-1483D91D15A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D2867D-9BC3-4EBF-A57C-3B001DC95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C9C3F42-888F-4976-83B9-66FEEC69855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6C5884E-9A5B-41BB-A444-705648A40D36}"/>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8" name="Footer Placeholder 7">
            <a:extLst>
              <a:ext uri="{FF2B5EF4-FFF2-40B4-BE49-F238E27FC236}">
                <a16:creationId xmlns:a16="http://schemas.microsoft.com/office/drawing/2014/main" id="{FAA42C22-F06A-4E83-88F5-5FF7BF69FC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52C298-F400-45C8-BCB5-B98ABAA80F32}"/>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1266926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55068-43C7-4A9C-B483-783FC8ED7AB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A39806-8FEC-4E1D-B063-A72512A535B7}"/>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4" name="Footer Placeholder 3">
            <a:extLst>
              <a:ext uri="{FF2B5EF4-FFF2-40B4-BE49-F238E27FC236}">
                <a16:creationId xmlns:a16="http://schemas.microsoft.com/office/drawing/2014/main" id="{E792B0C8-9A1A-48A7-9C31-1AD772C468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7E6E7A-3AE5-48F4-AE8C-66EF347E5F42}"/>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2206497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2F0FA9-EC18-44BF-B6EA-AC7B7DFB6344}"/>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3" name="Footer Placeholder 2">
            <a:extLst>
              <a:ext uri="{FF2B5EF4-FFF2-40B4-BE49-F238E27FC236}">
                <a16:creationId xmlns:a16="http://schemas.microsoft.com/office/drawing/2014/main" id="{039DDF25-2553-4472-8327-0D01176A9B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3ABA25-1EBF-4484-9625-8E2DE0F2E36C}"/>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35429770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C12FE-7BF5-4AA3-B60D-43F1B02D5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AB1F92-D988-43DB-B000-D6C2A2B4ED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A2FB79-3DEF-49EE-80D2-454FBC473B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680240D-BA4F-4784-A7A4-21D17F8710DC}"/>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6" name="Footer Placeholder 5">
            <a:extLst>
              <a:ext uri="{FF2B5EF4-FFF2-40B4-BE49-F238E27FC236}">
                <a16:creationId xmlns:a16="http://schemas.microsoft.com/office/drawing/2014/main" id="{866E7B09-BF95-4600-A69C-E6904C5280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B8C80D-588A-4BD0-8EF7-BB8D423D5A27}"/>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2860303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F92BA-82DA-4E02-87AB-2457E41A55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5D746B-23BC-45F1-8870-E01D424819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0FB0F9-6A44-45EF-95F5-B5E4A7BC15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C5DCEC2-62DF-44DC-935A-E4587B850B70}"/>
              </a:ext>
            </a:extLst>
          </p:cNvPr>
          <p:cNvSpPr>
            <a:spLocks noGrp="1"/>
          </p:cNvSpPr>
          <p:nvPr>
            <p:ph type="dt" sz="half" idx="10"/>
          </p:nvPr>
        </p:nvSpPr>
        <p:spPr/>
        <p:txBody>
          <a:bodyPr/>
          <a:lstStyle/>
          <a:p>
            <a:fld id="{52C2631E-9671-48ED-947E-91C579CB5D60}" type="datetimeFigureOut">
              <a:rPr lang="en-US" smtClean="0"/>
              <a:t>10/19/2020</a:t>
            </a:fld>
            <a:endParaRPr lang="en-US"/>
          </a:p>
        </p:txBody>
      </p:sp>
      <p:sp>
        <p:nvSpPr>
          <p:cNvPr id="6" name="Footer Placeholder 5">
            <a:extLst>
              <a:ext uri="{FF2B5EF4-FFF2-40B4-BE49-F238E27FC236}">
                <a16:creationId xmlns:a16="http://schemas.microsoft.com/office/drawing/2014/main" id="{EEB79677-C532-472D-8641-7D3705872C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F0ECB-38C0-4E96-BE55-9D6CC23D261C}"/>
              </a:ext>
            </a:extLst>
          </p:cNvPr>
          <p:cNvSpPr>
            <a:spLocks noGrp="1"/>
          </p:cNvSpPr>
          <p:nvPr>
            <p:ph type="sldNum" sz="quarter" idx="12"/>
          </p:nvPr>
        </p:nvSpPr>
        <p:spPr/>
        <p:txBody>
          <a:bodyPr/>
          <a:lstStyle/>
          <a:p>
            <a:fld id="{A60B5697-6F74-4F40-86C3-18E1852287AA}" type="slidenum">
              <a:rPr lang="en-US" smtClean="0"/>
              <a:t>‹#›</a:t>
            </a:fld>
            <a:endParaRPr lang="en-US"/>
          </a:p>
        </p:txBody>
      </p:sp>
    </p:spTree>
    <p:extLst>
      <p:ext uri="{BB962C8B-B14F-4D97-AF65-F5344CB8AC3E}">
        <p14:creationId xmlns:p14="http://schemas.microsoft.com/office/powerpoint/2010/main" val="1874958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E248D4-811D-496C-BDEE-B4CD7DE181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A7C0AF-72D5-44A7-BEB3-5671A6D210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6ACEC5-BF49-4127-9D04-BE576B65A9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C2631E-9671-48ED-947E-91C579CB5D60}" type="datetimeFigureOut">
              <a:rPr lang="en-US" smtClean="0"/>
              <a:t>10/19/2020</a:t>
            </a:fld>
            <a:endParaRPr lang="en-US"/>
          </a:p>
        </p:txBody>
      </p:sp>
      <p:sp>
        <p:nvSpPr>
          <p:cNvPr id="5" name="Footer Placeholder 4">
            <a:extLst>
              <a:ext uri="{FF2B5EF4-FFF2-40B4-BE49-F238E27FC236}">
                <a16:creationId xmlns:a16="http://schemas.microsoft.com/office/drawing/2014/main" id="{EDDAA444-5464-40D9-A3D8-0B42D3718F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1D9F14-C326-4AE6-B76B-4703EE7732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0B5697-6F74-4F40-86C3-18E1852287AA}" type="slidenum">
              <a:rPr lang="en-US" smtClean="0"/>
              <a:t>‹#›</a:t>
            </a:fld>
            <a:endParaRPr lang="en-US"/>
          </a:p>
        </p:txBody>
      </p:sp>
    </p:spTree>
    <p:extLst>
      <p:ext uri="{BB962C8B-B14F-4D97-AF65-F5344CB8AC3E}">
        <p14:creationId xmlns:p14="http://schemas.microsoft.com/office/powerpoint/2010/main" val="33439113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oleObject" Target="../embeddings/oleObject1.bin"/><Relationship Id="rId4"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D85A85-542D-48D8-8076-014EC8C98229}"/>
              </a:ext>
            </a:extLst>
          </p:cNvPr>
          <p:cNvPicPr>
            <a:picLocks noChangeAspect="1"/>
          </p:cNvPicPr>
          <p:nvPr/>
        </p:nvPicPr>
        <p:blipFill rotWithShape="1">
          <a:blip r:embed="rId2">
            <a:extLst>
              <a:ext uri="{28A0092B-C50C-407E-A947-70E740481C1C}">
                <a14:useLocalDpi xmlns:a14="http://schemas.microsoft.com/office/drawing/2010/main" val="0"/>
              </a:ext>
            </a:extLst>
          </a:blip>
          <a:srcRect t="8704" b="8704"/>
          <a:stretch/>
        </p:blipFill>
        <p:spPr>
          <a:xfrm>
            <a:off x="-14095" y="0"/>
            <a:ext cx="12220190" cy="6858000"/>
          </a:xfrm>
          <a:prstGeom prst="rect">
            <a:avLst/>
          </a:prstGeom>
        </p:spPr>
      </p:pic>
      <p:sp>
        <p:nvSpPr>
          <p:cNvPr id="11" name="Freeform: Shape 10">
            <a:extLst>
              <a:ext uri="{FF2B5EF4-FFF2-40B4-BE49-F238E27FC236}">
                <a16:creationId xmlns:a16="http://schemas.microsoft.com/office/drawing/2014/main" id="{6F4C59D2-D920-4F43-B245-D5B848DCC7C9}"/>
              </a:ext>
            </a:extLst>
          </p:cNvPr>
          <p:cNvSpPr/>
          <p:nvPr/>
        </p:nvSpPr>
        <p:spPr>
          <a:xfrm>
            <a:off x="-12783" y="-2"/>
            <a:ext cx="12217567" cy="6121401"/>
          </a:xfrm>
          <a:custGeom>
            <a:avLst/>
            <a:gdLst>
              <a:gd name="connsiteX0" fmla="*/ 0 w 12215928"/>
              <a:gd name="connsiteY0" fmla="*/ 0 h 6120580"/>
              <a:gd name="connsiteX1" fmla="*/ 12215928 w 12215928"/>
              <a:gd name="connsiteY1" fmla="*/ 0 h 6120580"/>
              <a:gd name="connsiteX2" fmla="*/ 12215928 w 12215928"/>
              <a:gd name="connsiteY2" fmla="*/ 4123251 h 6120580"/>
              <a:gd name="connsiteX3" fmla="*/ 12052769 w 12215928"/>
              <a:gd name="connsiteY3" fmla="*/ 4266308 h 6120580"/>
              <a:gd name="connsiteX4" fmla="*/ 6119929 w 12215928"/>
              <a:gd name="connsiteY4" fmla="*/ 6120580 h 6120580"/>
              <a:gd name="connsiteX5" fmla="*/ 187089 w 12215928"/>
              <a:gd name="connsiteY5" fmla="*/ 4266308 h 6120580"/>
              <a:gd name="connsiteX6" fmla="*/ 0 w 12215928"/>
              <a:gd name="connsiteY6" fmla="*/ 4102269 h 6120580"/>
              <a:gd name="connsiteX7" fmla="*/ 0 w 12215928"/>
              <a:gd name="connsiteY7" fmla="*/ 0 h 612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215928" h="6120580">
                <a:moveTo>
                  <a:pt x="0" y="0"/>
                </a:moveTo>
                <a:lnTo>
                  <a:pt x="12215928" y="0"/>
                </a:lnTo>
                <a:lnTo>
                  <a:pt x="12215928" y="4123251"/>
                </a:lnTo>
                <a:lnTo>
                  <a:pt x="12052769" y="4266308"/>
                </a:lnTo>
                <a:cubicBezTo>
                  <a:pt x="10702616" y="5391966"/>
                  <a:pt x="8547741" y="6120580"/>
                  <a:pt x="6119929" y="6120580"/>
                </a:cubicBezTo>
                <a:cubicBezTo>
                  <a:pt x="3692117" y="6120580"/>
                  <a:pt x="1537242" y="5391966"/>
                  <a:pt x="187089" y="4266308"/>
                </a:cubicBezTo>
                <a:lnTo>
                  <a:pt x="0" y="4102269"/>
                </a:lnTo>
                <a:lnTo>
                  <a:pt x="0" y="0"/>
                </a:lnTo>
                <a:close/>
              </a:path>
            </a:pathLst>
          </a:custGeom>
          <a:solidFill>
            <a:srgbClr val="C0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38BDC0F-3813-4DBD-A717-CC81451B4BF6}"/>
              </a:ext>
            </a:extLst>
          </p:cNvPr>
          <p:cNvSpPr txBox="1"/>
          <p:nvPr/>
        </p:nvSpPr>
        <p:spPr>
          <a:xfrm>
            <a:off x="2423887" y="3632649"/>
            <a:ext cx="7344228" cy="769441"/>
          </a:xfrm>
          <a:prstGeom prst="rect">
            <a:avLst/>
          </a:prstGeom>
          <a:noFill/>
        </p:spPr>
        <p:txBody>
          <a:bodyPr wrap="square" rtlCol="0">
            <a:spAutoFit/>
          </a:bodyPr>
          <a:lstStyle/>
          <a:p>
            <a:pPr algn="ctr"/>
            <a:r>
              <a:rPr lang="en-US" sz="4400" b="1" dirty="0">
                <a:solidFill>
                  <a:schemeClr val="bg1"/>
                </a:solidFill>
                <a:latin typeface="+mj-lt"/>
              </a:rPr>
              <a:t>User Requirement Analysis</a:t>
            </a:r>
          </a:p>
        </p:txBody>
      </p:sp>
      <p:sp>
        <p:nvSpPr>
          <p:cNvPr id="12" name="TextBox 11">
            <a:extLst>
              <a:ext uri="{FF2B5EF4-FFF2-40B4-BE49-F238E27FC236}">
                <a16:creationId xmlns:a16="http://schemas.microsoft.com/office/drawing/2014/main" id="{CF375E3C-FA8F-47C4-BCE4-3617770B9C38}"/>
              </a:ext>
            </a:extLst>
          </p:cNvPr>
          <p:cNvSpPr txBox="1"/>
          <p:nvPr/>
        </p:nvSpPr>
        <p:spPr>
          <a:xfrm>
            <a:off x="2433693" y="4424778"/>
            <a:ext cx="7344228" cy="307777"/>
          </a:xfrm>
          <a:prstGeom prst="rect">
            <a:avLst/>
          </a:prstGeom>
          <a:noFill/>
        </p:spPr>
        <p:txBody>
          <a:bodyPr wrap="square" lIns="0" tIns="0" rIns="0" bIns="0" rtlCol="0">
            <a:spAutoFit/>
          </a:bodyPr>
          <a:lstStyle/>
          <a:p>
            <a:pPr algn="ctr"/>
            <a:r>
              <a:rPr lang="en-US" sz="2000" b="1" dirty="0">
                <a:solidFill>
                  <a:schemeClr val="bg1"/>
                </a:solidFill>
              </a:rPr>
              <a:t>Classroom Management System</a:t>
            </a:r>
          </a:p>
        </p:txBody>
      </p:sp>
      <p:grpSp>
        <p:nvGrpSpPr>
          <p:cNvPr id="13" name="Group 12">
            <a:extLst>
              <a:ext uri="{FF2B5EF4-FFF2-40B4-BE49-F238E27FC236}">
                <a16:creationId xmlns:a16="http://schemas.microsoft.com/office/drawing/2014/main" id="{FE723590-4601-40A8-ADFE-066F89002E29}"/>
              </a:ext>
            </a:extLst>
          </p:cNvPr>
          <p:cNvGrpSpPr/>
          <p:nvPr/>
        </p:nvGrpSpPr>
        <p:grpSpPr>
          <a:xfrm>
            <a:off x="5714282" y="2697635"/>
            <a:ext cx="763436" cy="759194"/>
            <a:chOff x="5461247" y="4202817"/>
            <a:chExt cx="285750" cy="284163"/>
          </a:xfrm>
          <a:solidFill>
            <a:schemeClr val="bg1"/>
          </a:solidFill>
        </p:grpSpPr>
        <p:sp>
          <p:nvSpPr>
            <p:cNvPr id="14" name="Freeform 4411">
              <a:extLst>
                <a:ext uri="{FF2B5EF4-FFF2-40B4-BE49-F238E27FC236}">
                  <a16:creationId xmlns:a16="http://schemas.microsoft.com/office/drawing/2014/main" id="{EBA85A82-746C-45B5-8E87-F2F0B2A46E4A}"/>
                </a:ext>
              </a:extLst>
            </p:cNvPr>
            <p:cNvSpPr>
              <a:spLocks noEditPoints="1"/>
            </p:cNvSpPr>
            <p:nvPr/>
          </p:nvSpPr>
          <p:spPr bwMode="auto">
            <a:xfrm>
              <a:off x="5461247" y="4298067"/>
              <a:ext cx="285750" cy="188913"/>
            </a:xfrm>
            <a:custGeom>
              <a:avLst/>
              <a:gdLst>
                <a:gd name="T0" fmla="*/ 275 w 898"/>
                <a:gd name="T1" fmla="*/ 224 h 598"/>
                <a:gd name="T2" fmla="*/ 267 w 898"/>
                <a:gd name="T3" fmla="*/ 224 h 598"/>
                <a:gd name="T4" fmla="*/ 259 w 898"/>
                <a:gd name="T5" fmla="*/ 221 h 598"/>
                <a:gd name="T6" fmla="*/ 255 w 898"/>
                <a:gd name="T7" fmla="*/ 213 h 598"/>
                <a:gd name="T8" fmla="*/ 256 w 898"/>
                <a:gd name="T9" fmla="*/ 205 h 598"/>
                <a:gd name="T10" fmla="*/ 334 w 898"/>
                <a:gd name="T11" fmla="*/ 124 h 598"/>
                <a:gd name="T12" fmla="*/ 346 w 898"/>
                <a:gd name="T13" fmla="*/ 121 h 598"/>
                <a:gd name="T14" fmla="*/ 358 w 898"/>
                <a:gd name="T15" fmla="*/ 127 h 598"/>
                <a:gd name="T16" fmla="*/ 360 w 898"/>
                <a:gd name="T17" fmla="*/ 419 h 598"/>
                <a:gd name="T18" fmla="*/ 425 w 898"/>
                <a:gd name="T19" fmla="*/ 421 h 598"/>
                <a:gd name="T20" fmla="*/ 431 w 898"/>
                <a:gd name="T21" fmla="*/ 426 h 598"/>
                <a:gd name="T22" fmla="*/ 435 w 898"/>
                <a:gd name="T23" fmla="*/ 434 h 598"/>
                <a:gd name="T24" fmla="*/ 431 w 898"/>
                <a:gd name="T25" fmla="*/ 442 h 598"/>
                <a:gd name="T26" fmla="*/ 425 w 898"/>
                <a:gd name="T27" fmla="*/ 448 h 598"/>
                <a:gd name="T28" fmla="*/ 270 w 898"/>
                <a:gd name="T29" fmla="*/ 449 h 598"/>
                <a:gd name="T30" fmla="*/ 261 w 898"/>
                <a:gd name="T31" fmla="*/ 446 h 598"/>
                <a:gd name="T32" fmla="*/ 256 w 898"/>
                <a:gd name="T33" fmla="*/ 440 h 598"/>
                <a:gd name="T34" fmla="*/ 255 w 898"/>
                <a:gd name="T35" fmla="*/ 431 h 598"/>
                <a:gd name="T36" fmla="*/ 259 w 898"/>
                <a:gd name="T37" fmla="*/ 424 h 598"/>
                <a:gd name="T38" fmla="*/ 267 w 898"/>
                <a:gd name="T39" fmla="*/ 420 h 598"/>
                <a:gd name="T40" fmla="*/ 330 w 898"/>
                <a:gd name="T41" fmla="*/ 173 h 598"/>
                <a:gd name="T42" fmla="*/ 450 w 898"/>
                <a:gd name="T43" fmla="*/ 132 h 598"/>
                <a:gd name="T44" fmla="*/ 454 w 898"/>
                <a:gd name="T45" fmla="*/ 124 h 598"/>
                <a:gd name="T46" fmla="*/ 461 w 898"/>
                <a:gd name="T47" fmla="*/ 120 h 598"/>
                <a:gd name="T48" fmla="*/ 648 w 898"/>
                <a:gd name="T49" fmla="*/ 120 h 598"/>
                <a:gd name="T50" fmla="*/ 656 w 898"/>
                <a:gd name="T51" fmla="*/ 128 h 598"/>
                <a:gd name="T52" fmla="*/ 658 w 898"/>
                <a:gd name="T53" fmla="*/ 137 h 598"/>
                <a:gd name="T54" fmla="*/ 619 w 898"/>
                <a:gd name="T55" fmla="*/ 270 h 598"/>
                <a:gd name="T56" fmla="*/ 627 w 898"/>
                <a:gd name="T57" fmla="*/ 272 h 598"/>
                <a:gd name="T58" fmla="*/ 633 w 898"/>
                <a:gd name="T59" fmla="*/ 279 h 598"/>
                <a:gd name="T60" fmla="*/ 634 w 898"/>
                <a:gd name="T61" fmla="*/ 288 h 598"/>
                <a:gd name="T62" fmla="*/ 629 w 898"/>
                <a:gd name="T63" fmla="*/ 296 h 598"/>
                <a:gd name="T64" fmla="*/ 622 w 898"/>
                <a:gd name="T65" fmla="*/ 299 h 598"/>
                <a:gd name="T66" fmla="*/ 538 w 898"/>
                <a:gd name="T67" fmla="*/ 439 h 598"/>
                <a:gd name="T68" fmla="*/ 529 w 898"/>
                <a:gd name="T69" fmla="*/ 449 h 598"/>
                <a:gd name="T70" fmla="*/ 519 w 898"/>
                <a:gd name="T71" fmla="*/ 448 h 598"/>
                <a:gd name="T72" fmla="*/ 513 w 898"/>
                <a:gd name="T73" fmla="*/ 442 h 598"/>
                <a:gd name="T74" fmla="*/ 510 w 898"/>
                <a:gd name="T75" fmla="*/ 434 h 598"/>
                <a:gd name="T76" fmla="*/ 562 w 898"/>
                <a:gd name="T77" fmla="*/ 300 h 598"/>
                <a:gd name="T78" fmla="*/ 500 w 898"/>
                <a:gd name="T79" fmla="*/ 299 h 598"/>
                <a:gd name="T80" fmla="*/ 494 w 898"/>
                <a:gd name="T81" fmla="*/ 293 h 598"/>
                <a:gd name="T82" fmla="*/ 491 w 898"/>
                <a:gd name="T83" fmla="*/ 285 h 598"/>
                <a:gd name="T84" fmla="*/ 494 w 898"/>
                <a:gd name="T85" fmla="*/ 276 h 598"/>
                <a:gd name="T86" fmla="*/ 500 w 898"/>
                <a:gd name="T87" fmla="*/ 271 h 598"/>
                <a:gd name="T88" fmla="*/ 574 w 898"/>
                <a:gd name="T89" fmla="*/ 270 h 598"/>
                <a:gd name="T90" fmla="*/ 480 w 898"/>
                <a:gd name="T91" fmla="*/ 169 h 598"/>
                <a:gd name="T92" fmla="*/ 476 w 898"/>
                <a:gd name="T93" fmla="*/ 178 h 598"/>
                <a:gd name="T94" fmla="*/ 470 w 898"/>
                <a:gd name="T95" fmla="*/ 183 h 598"/>
                <a:gd name="T96" fmla="*/ 461 w 898"/>
                <a:gd name="T97" fmla="*/ 184 h 598"/>
                <a:gd name="T98" fmla="*/ 454 w 898"/>
                <a:gd name="T99" fmla="*/ 180 h 598"/>
                <a:gd name="T100" fmla="*/ 450 w 898"/>
                <a:gd name="T101" fmla="*/ 173 h 598"/>
                <a:gd name="T102" fmla="*/ 0 w 898"/>
                <a:gd name="T103" fmla="*/ 0 h 598"/>
                <a:gd name="T104" fmla="*/ 2 w 898"/>
                <a:gd name="T105" fmla="*/ 590 h 598"/>
                <a:gd name="T106" fmla="*/ 8 w 898"/>
                <a:gd name="T107" fmla="*/ 596 h 598"/>
                <a:gd name="T108" fmla="*/ 15 w 898"/>
                <a:gd name="T109" fmla="*/ 598 h 598"/>
                <a:gd name="T110" fmla="*/ 888 w 898"/>
                <a:gd name="T111" fmla="*/ 597 h 598"/>
                <a:gd name="T112" fmla="*/ 896 w 898"/>
                <a:gd name="T113" fmla="*/ 592 h 598"/>
                <a:gd name="T114" fmla="*/ 898 w 898"/>
                <a:gd name="T115" fmla="*/ 583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98" h="598">
                  <a:moveTo>
                    <a:pt x="281" y="221"/>
                  </a:moveTo>
                  <a:lnTo>
                    <a:pt x="278" y="222"/>
                  </a:lnTo>
                  <a:lnTo>
                    <a:pt x="275" y="224"/>
                  </a:lnTo>
                  <a:lnTo>
                    <a:pt x="273" y="224"/>
                  </a:lnTo>
                  <a:lnTo>
                    <a:pt x="270" y="225"/>
                  </a:lnTo>
                  <a:lnTo>
                    <a:pt x="267" y="224"/>
                  </a:lnTo>
                  <a:lnTo>
                    <a:pt x="265" y="224"/>
                  </a:lnTo>
                  <a:lnTo>
                    <a:pt x="261" y="222"/>
                  </a:lnTo>
                  <a:lnTo>
                    <a:pt x="259" y="221"/>
                  </a:lnTo>
                  <a:lnTo>
                    <a:pt x="257" y="219"/>
                  </a:lnTo>
                  <a:lnTo>
                    <a:pt x="256" y="215"/>
                  </a:lnTo>
                  <a:lnTo>
                    <a:pt x="255" y="213"/>
                  </a:lnTo>
                  <a:lnTo>
                    <a:pt x="255" y="210"/>
                  </a:lnTo>
                  <a:lnTo>
                    <a:pt x="255" y="207"/>
                  </a:lnTo>
                  <a:lnTo>
                    <a:pt x="256" y="205"/>
                  </a:lnTo>
                  <a:lnTo>
                    <a:pt x="257" y="201"/>
                  </a:lnTo>
                  <a:lnTo>
                    <a:pt x="259" y="199"/>
                  </a:lnTo>
                  <a:lnTo>
                    <a:pt x="334" y="124"/>
                  </a:lnTo>
                  <a:lnTo>
                    <a:pt x="337" y="122"/>
                  </a:lnTo>
                  <a:lnTo>
                    <a:pt x="342" y="121"/>
                  </a:lnTo>
                  <a:lnTo>
                    <a:pt x="346" y="121"/>
                  </a:lnTo>
                  <a:lnTo>
                    <a:pt x="350" y="121"/>
                  </a:lnTo>
                  <a:lnTo>
                    <a:pt x="354" y="124"/>
                  </a:lnTo>
                  <a:lnTo>
                    <a:pt x="358" y="127"/>
                  </a:lnTo>
                  <a:lnTo>
                    <a:pt x="359" y="131"/>
                  </a:lnTo>
                  <a:lnTo>
                    <a:pt x="360" y="135"/>
                  </a:lnTo>
                  <a:lnTo>
                    <a:pt x="360" y="419"/>
                  </a:lnTo>
                  <a:lnTo>
                    <a:pt x="420" y="419"/>
                  </a:lnTo>
                  <a:lnTo>
                    <a:pt x="423" y="420"/>
                  </a:lnTo>
                  <a:lnTo>
                    <a:pt x="425" y="421"/>
                  </a:lnTo>
                  <a:lnTo>
                    <a:pt x="428" y="422"/>
                  </a:lnTo>
                  <a:lnTo>
                    <a:pt x="430" y="424"/>
                  </a:lnTo>
                  <a:lnTo>
                    <a:pt x="431" y="426"/>
                  </a:lnTo>
                  <a:lnTo>
                    <a:pt x="434" y="428"/>
                  </a:lnTo>
                  <a:lnTo>
                    <a:pt x="434" y="431"/>
                  </a:lnTo>
                  <a:lnTo>
                    <a:pt x="435" y="434"/>
                  </a:lnTo>
                  <a:lnTo>
                    <a:pt x="434" y="437"/>
                  </a:lnTo>
                  <a:lnTo>
                    <a:pt x="434" y="440"/>
                  </a:lnTo>
                  <a:lnTo>
                    <a:pt x="431" y="442"/>
                  </a:lnTo>
                  <a:lnTo>
                    <a:pt x="430" y="444"/>
                  </a:lnTo>
                  <a:lnTo>
                    <a:pt x="428" y="446"/>
                  </a:lnTo>
                  <a:lnTo>
                    <a:pt x="425" y="448"/>
                  </a:lnTo>
                  <a:lnTo>
                    <a:pt x="423" y="449"/>
                  </a:lnTo>
                  <a:lnTo>
                    <a:pt x="420" y="449"/>
                  </a:lnTo>
                  <a:lnTo>
                    <a:pt x="270" y="449"/>
                  </a:lnTo>
                  <a:lnTo>
                    <a:pt x="267" y="449"/>
                  </a:lnTo>
                  <a:lnTo>
                    <a:pt x="265" y="448"/>
                  </a:lnTo>
                  <a:lnTo>
                    <a:pt x="261" y="446"/>
                  </a:lnTo>
                  <a:lnTo>
                    <a:pt x="259" y="445"/>
                  </a:lnTo>
                  <a:lnTo>
                    <a:pt x="257" y="442"/>
                  </a:lnTo>
                  <a:lnTo>
                    <a:pt x="256" y="440"/>
                  </a:lnTo>
                  <a:lnTo>
                    <a:pt x="255" y="437"/>
                  </a:lnTo>
                  <a:lnTo>
                    <a:pt x="255" y="434"/>
                  </a:lnTo>
                  <a:lnTo>
                    <a:pt x="255" y="431"/>
                  </a:lnTo>
                  <a:lnTo>
                    <a:pt x="256" y="428"/>
                  </a:lnTo>
                  <a:lnTo>
                    <a:pt x="257" y="426"/>
                  </a:lnTo>
                  <a:lnTo>
                    <a:pt x="259" y="424"/>
                  </a:lnTo>
                  <a:lnTo>
                    <a:pt x="261" y="422"/>
                  </a:lnTo>
                  <a:lnTo>
                    <a:pt x="265" y="421"/>
                  </a:lnTo>
                  <a:lnTo>
                    <a:pt x="267" y="420"/>
                  </a:lnTo>
                  <a:lnTo>
                    <a:pt x="270" y="419"/>
                  </a:lnTo>
                  <a:lnTo>
                    <a:pt x="330" y="419"/>
                  </a:lnTo>
                  <a:lnTo>
                    <a:pt x="330" y="173"/>
                  </a:lnTo>
                  <a:lnTo>
                    <a:pt x="281" y="221"/>
                  </a:lnTo>
                  <a:close/>
                  <a:moveTo>
                    <a:pt x="450" y="135"/>
                  </a:moveTo>
                  <a:lnTo>
                    <a:pt x="450" y="132"/>
                  </a:lnTo>
                  <a:lnTo>
                    <a:pt x="451" y="130"/>
                  </a:lnTo>
                  <a:lnTo>
                    <a:pt x="452" y="127"/>
                  </a:lnTo>
                  <a:lnTo>
                    <a:pt x="454" y="124"/>
                  </a:lnTo>
                  <a:lnTo>
                    <a:pt x="456" y="122"/>
                  </a:lnTo>
                  <a:lnTo>
                    <a:pt x="458" y="121"/>
                  </a:lnTo>
                  <a:lnTo>
                    <a:pt x="461" y="120"/>
                  </a:lnTo>
                  <a:lnTo>
                    <a:pt x="465" y="120"/>
                  </a:lnTo>
                  <a:lnTo>
                    <a:pt x="643" y="120"/>
                  </a:lnTo>
                  <a:lnTo>
                    <a:pt x="648" y="120"/>
                  </a:lnTo>
                  <a:lnTo>
                    <a:pt x="651" y="122"/>
                  </a:lnTo>
                  <a:lnTo>
                    <a:pt x="654" y="124"/>
                  </a:lnTo>
                  <a:lnTo>
                    <a:pt x="656" y="128"/>
                  </a:lnTo>
                  <a:lnTo>
                    <a:pt x="658" y="131"/>
                  </a:lnTo>
                  <a:lnTo>
                    <a:pt x="658" y="134"/>
                  </a:lnTo>
                  <a:lnTo>
                    <a:pt x="658" y="137"/>
                  </a:lnTo>
                  <a:lnTo>
                    <a:pt x="657" y="141"/>
                  </a:lnTo>
                  <a:lnTo>
                    <a:pt x="606" y="270"/>
                  </a:lnTo>
                  <a:lnTo>
                    <a:pt x="619" y="270"/>
                  </a:lnTo>
                  <a:lnTo>
                    <a:pt x="622" y="270"/>
                  </a:lnTo>
                  <a:lnTo>
                    <a:pt x="625" y="271"/>
                  </a:lnTo>
                  <a:lnTo>
                    <a:pt x="627" y="272"/>
                  </a:lnTo>
                  <a:lnTo>
                    <a:pt x="629" y="274"/>
                  </a:lnTo>
                  <a:lnTo>
                    <a:pt x="632" y="276"/>
                  </a:lnTo>
                  <a:lnTo>
                    <a:pt x="633" y="279"/>
                  </a:lnTo>
                  <a:lnTo>
                    <a:pt x="634" y="282"/>
                  </a:lnTo>
                  <a:lnTo>
                    <a:pt x="634" y="285"/>
                  </a:lnTo>
                  <a:lnTo>
                    <a:pt x="634" y="288"/>
                  </a:lnTo>
                  <a:lnTo>
                    <a:pt x="633" y="290"/>
                  </a:lnTo>
                  <a:lnTo>
                    <a:pt x="632" y="293"/>
                  </a:lnTo>
                  <a:lnTo>
                    <a:pt x="629" y="296"/>
                  </a:lnTo>
                  <a:lnTo>
                    <a:pt x="627" y="297"/>
                  </a:lnTo>
                  <a:lnTo>
                    <a:pt x="625" y="299"/>
                  </a:lnTo>
                  <a:lnTo>
                    <a:pt x="622" y="299"/>
                  </a:lnTo>
                  <a:lnTo>
                    <a:pt x="619" y="300"/>
                  </a:lnTo>
                  <a:lnTo>
                    <a:pt x="594" y="300"/>
                  </a:lnTo>
                  <a:lnTo>
                    <a:pt x="538" y="439"/>
                  </a:lnTo>
                  <a:lnTo>
                    <a:pt x="536" y="442"/>
                  </a:lnTo>
                  <a:lnTo>
                    <a:pt x="533" y="446"/>
                  </a:lnTo>
                  <a:lnTo>
                    <a:pt x="529" y="449"/>
                  </a:lnTo>
                  <a:lnTo>
                    <a:pt x="525" y="449"/>
                  </a:lnTo>
                  <a:lnTo>
                    <a:pt x="522" y="449"/>
                  </a:lnTo>
                  <a:lnTo>
                    <a:pt x="519" y="448"/>
                  </a:lnTo>
                  <a:lnTo>
                    <a:pt x="516" y="446"/>
                  </a:lnTo>
                  <a:lnTo>
                    <a:pt x="514" y="444"/>
                  </a:lnTo>
                  <a:lnTo>
                    <a:pt x="513" y="442"/>
                  </a:lnTo>
                  <a:lnTo>
                    <a:pt x="511" y="439"/>
                  </a:lnTo>
                  <a:lnTo>
                    <a:pt x="511" y="437"/>
                  </a:lnTo>
                  <a:lnTo>
                    <a:pt x="510" y="434"/>
                  </a:lnTo>
                  <a:lnTo>
                    <a:pt x="510" y="430"/>
                  </a:lnTo>
                  <a:lnTo>
                    <a:pt x="511" y="428"/>
                  </a:lnTo>
                  <a:lnTo>
                    <a:pt x="562" y="300"/>
                  </a:lnTo>
                  <a:lnTo>
                    <a:pt x="506" y="300"/>
                  </a:lnTo>
                  <a:lnTo>
                    <a:pt x="503" y="299"/>
                  </a:lnTo>
                  <a:lnTo>
                    <a:pt x="500" y="299"/>
                  </a:lnTo>
                  <a:lnTo>
                    <a:pt x="498" y="297"/>
                  </a:lnTo>
                  <a:lnTo>
                    <a:pt x="496" y="296"/>
                  </a:lnTo>
                  <a:lnTo>
                    <a:pt x="494" y="293"/>
                  </a:lnTo>
                  <a:lnTo>
                    <a:pt x="492" y="290"/>
                  </a:lnTo>
                  <a:lnTo>
                    <a:pt x="491" y="288"/>
                  </a:lnTo>
                  <a:lnTo>
                    <a:pt x="491" y="285"/>
                  </a:lnTo>
                  <a:lnTo>
                    <a:pt x="491" y="282"/>
                  </a:lnTo>
                  <a:lnTo>
                    <a:pt x="492" y="279"/>
                  </a:lnTo>
                  <a:lnTo>
                    <a:pt x="494" y="276"/>
                  </a:lnTo>
                  <a:lnTo>
                    <a:pt x="496" y="274"/>
                  </a:lnTo>
                  <a:lnTo>
                    <a:pt x="498" y="272"/>
                  </a:lnTo>
                  <a:lnTo>
                    <a:pt x="500" y="271"/>
                  </a:lnTo>
                  <a:lnTo>
                    <a:pt x="503" y="270"/>
                  </a:lnTo>
                  <a:lnTo>
                    <a:pt x="506" y="270"/>
                  </a:lnTo>
                  <a:lnTo>
                    <a:pt x="574" y="270"/>
                  </a:lnTo>
                  <a:lnTo>
                    <a:pt x="622" y="150"/>
                  </a:lnTo>
                  <a:lnTo>
                    <a:pt x="480" y="150"/>
                  </a:lnTo>
                  <a:lnTo>
                    <a:pt x="480" y="169"/>
                  </a:lnTo>
                  <a:lnTo>
                    <a:pt x="479" y="173"/>
                  </a:lnTo>
                  <a:lnTo>
                    <a:pt x="479" y="176"/>
                  </a:lnTo>
                  <a:lnTo>
                    <a:pt x="476" y="178"/>
                  </a:lnTo>
                  <a:lnTo>
                    <a:pt x="475" y="180"/>
                  </a:lnTo>
                  <a:lnTo>
                    <a:pt x="472" y="182"/>
                  </a:lnTo>
                  <a:lnTo>
                    <a:pt x="470" y="183"/>
                  </a:lnTo>
                  <a:lnTo>
                    <a:pt x="467" y="184"/>
                  </a:lnTo>
                  <a:lnTo>
                    <a:pt x="465" y="184"/>
                  </a:lnTo>
                  <a:lnTo>
                    <a:pt x="461" y="184"/>
                  </a:lnTo>
                  <a:lnTo>
                    <a:pt x="458" y="183"/>
                  </a:lnTo>
                  <a:lnTo>
                    <a:pt x="456" y="182"/>
                  </a:lnTo>
                  <a:lnTo>
                    <a:pt x="454" y="180"/>
                  </a:lnTo>
                  <a:lnTo>
                    <a:pt x="452" y="178"/>
                  </a:lnTo>
                  <a:lnTo>
                    <a:pt x="451" y="176"/>
                  </a:lnTo>
                  <a:lnTo>
                    <a:pt x="450" y="173"/>
                  </a:lnTo>
                  <a:lnTo>
                    <a:pt x="450" y="169"/>
                  </a:lnTo>
                  <a:lnTo>
                    <a:pt x="450" y="135"/>
                  </a:lnTo>
                  <a:close/>
                  <a:moveTo>
                    <a:pt x="0" y="0"/>
                  </a:moveTo>
                  <a:lnTo>
                    <a:pt x="0" y="583"/>
                  </a:lnTo>
                  <a:lnTo>
                    <a:pt x="1" y="587"/>
                  </a:lnTo>
                  <a:lnTo>
                    <a:pt x="2" y="590"/>
                  </a:lnTo>
                  <a:lnTo>
                    <a:pt x="3" y="592"/>
                  </a:lnTo>
                  <a:lnTo>
                    <a:pt x="6" y="594"/>
                  </a:lnTo>
                  <a:lnTo>
                    <a:pt x="8" y="596"/>
                  </a:lnTo>
                  <a:lnTo>
                    <a:pt x="10" y="597"/>
                  </a:lnTo>
                  <a:lnTo>
                    <a:pt x="13" y="598"/>
                  </a:lnTo>
                  <a:lnTo>
                    <a:pt x="15" y="598"/>
                  </a:lnTo>
                  <a:lnTo>
                    <a:pt x="883" y="598"/>
                  </a:lnTo>
                  <a:lnTo>
                    <a:pt x="886" y="598"/>
                  </a:lnTo>
                  <a:lnTo>
                    <a:pt x="888" y="597"/>
                  </a:lnTo>
                  <a:lnTo>
                    <a:pt x="892" y="596"/>
                  </a:lnTo>
                  <a:lnTo>
                    <a:pt x="894" y="594"/>
                  </a:lnTo>
                  <a:lnTo>
                    <a:pt x="896" y="592"/>
                  </a:lnTo>
                  <a:lnTo>
                    <a:pt x="897" y="590"/>
                  </a:lnTo>
                  <a:lnTo>
                    <a:pt x="898" y="587"/>
                  </a:lnTo>
                  <a:lnTo>
                    <a:pt x="898" y="583"/>
                  </a:lnTo>
                  <a:lnTo>
                    <a:pt x="898"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4412">
              <a:extLst>
                <a:ext uri="{FF2B5EF4-FFF2-40B4-BE49-F238E27FC236}">
                  <a16:creationId xmlns:a16="http://schemas.microsoft.com/office/drawing/2014/main" id="{2704E748-7361-4DAF-BC1A-85E7E6CF11D4}"/>
                </a:ext>
              </a:extLst>
            </p:cNvPr>
            <p:cNvSpPr>
              <a:spLocks noEditPoints="1"/>
            </p:cNvSpPr>
            <p:nvPr/>
          </p:nvSpPr>
          <p:spPr bwMode="auto">
            <a:xfrm>
              <a:off x="5461247" y="4202817"/>
              <a:ext cx="285750" cy="85725"/>
            </a:xfrm>
            <a:custGeom>
              <a:avLst/>
              <a:gdLst>
                <a:gd name="T0" fmla="*/ 180 w 898"/>
                <a:gd name="T1" fmla="*/ 149 h 268"/>
                <a:gd name="T2" fmla="*/ 270 w 898"/>
                <a:gd name="T3" fmla="*/ 29 h 268"/>
                <a:gd name="T4" fmla="*/ 628 w 898"/>
                <a:gd name="T5" fmla="*/ 29 h 268"/>
                <a:gd name="T6" fmla="*/ 718 w 898"/>
                <a:gd name="T7" fmla="*/ 149 h 268"/>
                <a:gd name="T8" fmla="*/ 628 w 898"/>
                <a:gd name="T9" fmla="*/ 29 h 268"/>
                <a:gd name="T10" fmla="*/ 898 w 898"/>
                <a:gd name="T11" fmla="*/ 104 h 268"/>
                <a:gd name="T12" fmla="*/ 897 w 898"/>
                <a:gd name="T13" fmla="*/ 98 h 268"/>
                <a:gd name="T14" fmla="*/ 894 w 898"/>
                <a:gd name="T15" fmla="*/ 94 h 268"/>
                <a:gd name="T16" fmla="*/ 888 w 898"/>
                <a:gd name="T17" fmla="*/ 91 h 268"/>
                <a:gd name="T18" fmla="*/ 883 w 898"/>
                <a:gd name="T19" fmla="*/ 89 h 268"/>
                <a:gd name="T20" fmla="*/ 748 w 898"/>
                <a:gd name="T21" fmla="*/ 14 h 268"/>
                <a:gd name="T22" fmla="*/ 747 w 898"/>
                <a:gd name="T23" fmla="*/ 8 h 268"/>
                <a:gd name="T24" fmla="*/ 744 w 898"/>
                <a:gd name="T25" fmla="*/ 4 h 268"/>
                <a:gd name="T26" fmla="*/ 740 w 898"/>
                <a:gd name="T27" fmla="*/ 1 h 268"/>
                <a:gd name="T28" fmla="*/ 733 w 898"/>
                <a:gd name="T29" fmla="*/ 0 h 268"/>
                <a:gd name="T30" fmla="*/ 611 w 898"/>
                <a:gd name="T31" fmla="*/ 0 h 268"/>
                <a:gd name="T32" fmla="*/ 606 w 898"/>
                <a:gd name="T33" fmla="*/ 2 h 268"/>
                <a:gd name="T34" fmla="*/ 602 w 898"/>
                <a:gd name="T35" fmla="*/ 6 h 268"/>
                <a:gd name="T36" fmla="*/ 599 w 898"/>
                <a:gd name="T37" fmla="*/ 12 h 268"/>
                <a:gd name="T38" fmla="*/ 598 w 898"/>
                <a:gd name="T39" fmla="*/ 89 h 268"/>
                <a:gd name="T40" fmla="*/ 300 w 898"/>
                <a:gd name="T41" fmla="*/ 14 h 268"/>
                <a:gd name="T42" fmla="*/ 299 w 898"/>
                <a:gd name="T43" fmla="*/ 8 h 268"/>
                <a:gd name="T44" fmla="*/ 296 w 898"/>
                <a:gd name="T45" fmla="*/ 4 h 268"/>
                <a:gd name="T46" fmla="*/ 290 w 898"/>
                <a:gd name="T47" fmla="*/ 1 h 268"/>
                <a:gd name="T48" fmla="*/ 285 w 898"/>
                <a:gd name="T49" fmla="*/ 0 h 268"/>
                <a:gd name="T50" fmla="*/ 162 w 898"/>
                <a:gd name="T51" fmla="*/ 0 h 268"/>
                <a:gd name="T52" fmla="*/ 156 w 898"/>
                <a:gd name="T53" fmla="*/ 2 h 268"/>
                <a:gd name="T54" fmla="*/ 153 w 898"/>
                <a:gd name="T55" fmla="*/ 6 h 268"/>
                <a:gd name="T56" fmla="*/ 150 w 898"/>
                <a:gd name="T57" fmla="*/ 12 h 268"/>
                <a:gd name="T58" fmla="*/ 150 w 898"/>
                <a:gd name="T59" fmla="*/ 89 h 268"/>
                <a:gd name="T60" fmla="*/ 13 w 898"/>
                <a:gd name="T61" fmla="*/ 90 h 268"/>
                <a:gd name="T62" fmla="*/ 8 w 898"/>
                <a:gd name="T63" fmla="*/ 92 h 268"/>
                <a:gd name="T64" fmla="*/ 3 w 898"/>
                <a:gd name="T65" fmla="*/ 96 h 268"/>
                <a:gd name="T66" fmla="*/ 1 w 898"/>
                <a:gd name="T67" fmla="*/ 102 h 268"/>
                <a:gd name="T68" fmla="*/ 0 w 898"/>
                <a:gd name="T69" fmla="*/ 268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8" h="268">
                  <a:moveTo>
                    <a:pt x="270" y="149"/>
                  </a:moveTo>
                  <a:lnTo>
                    <a:pt x="180" y="149"/>
                  </a:lnTo>
                  <a:lnTo>
                    <a:pt x="180" y="29"/>
                  </a:lnTo>
                  <a:lnTo>
                    <a:pt x="270" y="29"/>
                  </a:lnTo>
                  <a:lnTo>
                    <a:pt x="270" y="149"/>
                  </a:lnTo>
                  <a:close/>
                  <a:moveTo>
                    <a:pt x="628" y="29"/>
                  </a:moveTo>
                  <a:lnTo>
                    <a:pt x="718" y="29"/>
                  </a:lnTo>
                  <a:lnTo>
                    <a:pt x="718" y="149"/>
                  </a:lnTo>
                  <a:lnTo>
                    <a:pt x="628" y="149"/>
                  </a:lnTo>
                  <a:lnTo>
                    <a:pt x="628" y="29"/>
                  </a:lnTo>
                  <a:close/>
                  <a:moveTo>
                    <a:pt x="898" y="268"/>
                  </a:moveTo>
                  <a:lnTo>
                    <a:pt x="898" y="104"/>
                  </a:lnTo>
                  <a:lnTo>
                    <a:pt x="898" y="102"/>
                  </a:lnTo>
                  <a:lnTo>
                    <a:pt x="897" y="98"/>
                  </a:lnTo>
                  <a:lnTo>
                    <a:pt x="896" y="96"/>
                  </a:lnTo>
                  <a:lnTo>
                    <a:pt x="894" y="94"/>
                  </a:lnTo>
                  <a:lnTo>
                    <a:pt x="892" y="92"/>
                  </a:lnTo>
                  <a:lnTo>
                    <a:pt x="888" y="91"/>
                  </a:lnTo>
                  <a:lnTo>
                    <a:pt x="886" y="90"/>
                  </a:lnTo>
                  <a:lnTo>
                    <a:pt x="883" y="89"/>
                  </a:lnTo>
                  <a:lnTo>
                    <a:pt x="748" y="89"/>
                  </a:lnTo>
                  <a:lnTo>
                    <a:pt x="748" y="14"/>
                  </a:lnTo>
                  <a:lnTo>
                    <a:pt x="748" y="12"/>
                  </a:lnTo>
                  <a:lnTo>
                    <a:pt x="747" y="8"/>
                  </a:lnTo>
                  <a:lnTo>
                    <a:pt x="746" y="6"/>
                  </a:lnTo>
                  <a:lnTo>
                    <a:pt x="744" y="4"/>
                  </a:lnTo>
                  <a:lnTo>
                    <a:pt x="742" y="2"/>
                  </a:lnTo>
                  <a:lnTo>
                    <a:pt x="740" y="1"/>
                  </a:lnTo>
                  <a:lnTo>
                    <a:pt x="736" y="0"/>
                  </a:lnTo>
                  <a:lnTo>
                    <a:pt x="733" y="0"/>
                  </a:lnTo>
                  <a:lnTo>
                    <a:pt x="613" y="0"/>
                  </a:lnTo>
                  <a:lnTo>
                    <a:pt x="611" y="0"/>
                  </a:lnTo>
                  <a:lnTo>
                    <a:pt x="608" y="1"/>
                  </a:lnTo>
                  <a:lnTo>
                    <a:pt x="606" y="2"/>
                  </a:lnTo>
                  <a:lnTo>
                    <a:pt x="604" y="4"/>
                  </a:lnTo>
                  <a:lnTo>
                    <a:pt x="602" y="6"/>
                  </a:lnTo>
                  <a:lnTo>
                    <a:pt x="601" y="8"/>
                  </a:lnTo>
                  <a:lnTo>
                    <a:pt x="599" y="12"/>
                  </a:lnTo>
                  <a:lnTo>
                    <a:pt x="598" y="14"/>
                  </a:lnTo>
                  <a:lnTo>
                    <a:pt x="598" y="89"/>
                  </a:lnTo>
                  <a:lnTo>
                    <a:pt x="300" y="89"/>
                  </a:lnTo>
                  <a:lnTo>
                    <a:pt x="300" y="14"/>
                  </a:lnTo>
                  <a:lnTo>
                    <a:pt x="300" y="12"/>
                  </a:lnTo>
                  <a:lnTo>
                    <a:pt x="299" y="8"/>
                  </a:lnTo>
                  <a:lnTo>
                    <a:pt x="298" y="6"/>
                  </a:lnTo>
                  <a:lnTo>
                    <a:pt x="296" y="4"/>
                  </a:lnTo>
                  <a:lnTo>
                    <a:pt x="293" y="2"/>
                  </a:lnTo>
                  <a:lnTo>
                    <a:pt x="290" y="1"/>
                  </a:lnTo>
                  <a:lnTo>
                    <a:pt x="288" y="0"/>
                  </a:lnTo>
                  <a:lnTo>
                    <a:pt x="285" y="0"/>
                  </a:lnTo>
                  <a:lnTo>
                    <a:pt x="165" y="0"/>
                  </a:lnTo>
                  <a:lnTo>
                    <a:pt x="162" y="0"/>
                  </a:lnTo>
                  <a:lnTo>
                    <a:pt x="160" y="1"/>
                  </a:lnTo>
                  <a:lnTo>
                    <a:pt x="156" y="2"/>
                  </a:lnTo>
                  <a:lnTo>
                    <a:pt x="154" y="4"/>
                  </a:lnTo>
                  <a:lnTo>
                    <a:pt x="153" y="6"/>
                  </a:lnTo>
                  <a:lnTo>
                    <a:pt x="151" y="8"/>
                  </a:lnTo>
                  <a:lnTo>
                    <a:pt x="150" y="12"/>
                  </a:lnTo>
                  <a:lnTo>
                    <a:pt x="150" y="14"/>
                  </a:lnTo>
                  <a:lnTo>
                    <a:pt x="150" y="89"/>
                  </a:lnTo>
                  <a:lnTo>
                    <a:pt x="15" y="89"/>
                  </a:lnTo>
                  <a:lnTo>
                    <a:pt x="13" y="90"/>
                  </a:lnTo>
                  <a:lnTo>
                    <a:pt x="10" y="91"/>
                  </a:lnTo>
                  <a:lnTo>
                    <a:pt x="8" y="92"/>
                  </a:lnTo>
                  <a:lnTo>
                    <a:pt x="6" y="94"/>
                  </a:lnTo>
                  <a:lnTo>
                    <a:pt x="3" y="96"/>
                  </a:lnTo>
                  <a:lnTo>
                    <a:pt x="2" y="98"/>
                  </a:lnTo>
                  <a:lnTo>
                    <a:pt x="1" y="102"/>
                  </a:lnTo>
                  <a:lnTo>
                    <a:pt x="0" y="104"/>
                  </a:lnTo>
                  <a:lnTo>
                    <a:pt x="0" y="268"/>
                  </a:lnTo>
                  <a:lnTo>
                    <a:pt x="898" y="2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TextBox 15">
            <a:extLst>
              <a:ext uri="{FF2B5EF4-FFF2-40B4-BE49-F238E27FC236}">
                <a16:creationId xmlns:a16="http://schemas.microsoft.com/office/drawing/2014/main" id="{8D8F4311-B0F4-467A-953F-9831B0C78A2A}"/>
              </a:ext>
            </a:extLst>
          </p:cNvPr>
          <p:cNvSpPr txBox="1"/>
          <p:nvPr/>
        </p:nvSpPr>
        <p:spPr>
          <a:xfrm>
            <a:off x="2423887" y="5108074"/>
            <a:ext cx="7344228" cy="738664"/>
          </a:xfrm>
          <a:prstGeom prst="rect">
            <a:avLst/>
          </a:prstGeom>
          <a:noFill/>
        </p:spPr>
        <p:txBody>
          <a:bodyPr wrap="square" lIns="0" tIns="0" rIns="0" bIns="0" rtlCol="0">
            <a:spAutoFit/>
          </a:bodyPr>
          <a:lstStyle/>
          <a:p>
            <a:pPr algn="ctr"/>
            <a:r>
              <a:rPr lang="en-US" sz="1600" dirty="0">
                <a:solidFill>
                  <a:schemeClr val="bg1"/>
                </a:solidFill>
              </a:rPr>
              <a:t>Tasnim Ferdous	180041108</a:t>
            </a:r>
          </a:p>
          <a:p>
            <a:pPr algn="ctr"/>
            <a:r>
              <a:rPr lang="en-US" sz="1600" dirty="0">
                <a:solidFill>
                  <a:schemeClr val="bg1"/>
                </a:solidFill>
              </a:rPr>
              <a:t>Sidratul Muntaha	180041118</a:t>
            </a:r>
          </a:p>
          <a:p>
            <a:pPr algn="ctr"/>
            <a:r>
              <a:rPr lang="en-US" sz="1600" dirty="0">
                <a:solidFill>
                  <a:schemeClr val="bg1"/>
                </a:solidFill>
              </a:rPr>
              <a:t>Farhan Ishmam	180041120</a:t>
            </a:r>
          </a:p>
        </p:txBody>
      </p:sp>
    </p:spTree>
    <p:extLst>
      <p:ext uri="{BB962C8B-B14F-4D97-AF65-F5344CB8AC3E}">
        <p14:creationId xmlns:p14="http://schemas.microsoft.com/office/powerpoint/2010/main" val="1454883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Requirements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27A71AD-3FA7-4AFE-AE96-DCC546AFF74C}"/>
              </a:ext>
            </a:extLst>
          </p:cNvPr>
          <p:cNvSpPr/>
          <p:nvPr/>
        </p:nvSpPr>
        <p:spPr>
          <a:xfrm>
            <a:off x="-1" y="6553200"/>
            <a:ext cx="11071225" cy="152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10</a:t>
            </a:r>
          </a:p>
        </p:txBody>
      </p:sp>
      <p:grpSp>
        <p:nvGrpSpPr>
          <p:cNvPr id="10" name="Group 9">
            <a:extLst>
              <a:ext uri="{FF2B5EF4-FFF2-40B4-BE49-F238E27FC236}">
                <a16:creationId xmlns:a16="http://schemas.microsoft.com/office/drawing/2014/main" id="{B2AFAF59-ED87-46C0-BA93-0C8266203D2A}"/>
              </a:ext>
            </a:extLst>
          </p:cNvPr>
          <p:cNvGrpSpPr/>
          <p:nvPr/>
        </p:nvGrpSpPr>
        <p:grpSpPr>
          <a:xfrm>
            <a:off x="1090220" y="1567354"/>
            <a:ext cx="4546365" cy="4289989"/>
            <a:chOff x="948581" y="1567354"/>
            <a:chExt cx="4546365" cy="4289989"/>
          </a:xfrm>
        </p:grpSpPr>
        <p:sp>
          <p:nvSpPr>
            <p:cNvPr id="3" name="Rectangle 2">
              <a:extLst>
                <a:ext uri="{FF2B5EF4-FFF2-40B4-BE49-F238E27FC236}">
                  <a16:creationId xmlns:a16="http://schemas.microsoft.com/office/drawing/2014/main" id="{66F237AB-6C36-4536-A0CD-3EB816005BAE}"/>
                </a:ext>
              </a:extLst>
            </p:cNvPr>
            <p:cNvSpPr/>
            <p:nvPr/>
          </p:nvSpPr>
          <p:spPr>
            <a:xfrm>
              <a:off x="1119499" y="1567354"/>
              <a:ext cx="4375447" cy="42899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891E551-B248-4910-A089-6FC0701B308A}"/>
                </a:ext>
              </a:extLst>
            </p:cNvPr>
            <p:cNvSpPr/>
            <p:nvPr/>
          </p:nvSpPr>
          <p:spPr>
            <a:xfrm>
              <a:off x="948582" y="1897166"/>
              <a:ext cx="4084891" cy="828942"/>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t>Want List</a:t>
              </a:r>
            </a:p>
          </p:txBody>
        </p:sp>
        <p:sp>
          <p:nvSpPr>
            <p:cNvPr id="9" name="Right Triangle 8">
              <a:extLst>
                <a:ext uri="{FF2B5EF4-FFF2-40B4-BE49-F238E27FC236}">
                  <a16:creationId xmlns:a16="http://schemas.microsoft.com/office/drawing/2014/main" id="{79707957-03DD-4AC2-BA77-DF3D55A8B0CE}"/>
                </a:ext>
              </a:extLst>
            </p:cNvPr>
            <p:cNvSpPr/>
            <p:nvPr/>
          </p:nvSpPr>
          <p:spPr>
            <a:xfrm flipH="1" flipV="1">
              <a:off x="948581" y="2726107"/>
              <a:ext cx="170917" cy="217117"/>
            </a:xfrm>
            <a:prstGeom prst="rtTriangle">
              <a:avLst/>
            </a:prstGeom>
            <a:solidFill>
              <a:srgbClr val="7A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a:extLst>
                <a:ext uri="{FF2B5EF4-FFF2-40B4-BE49-F238E27FC236}">
                  <a16:creationId xmlns:a16="http://schemas.microsoft.com/office/drawing/2014/main" id="{30FDA485-DF27-42CB-8D7F-0070F045EE18}"/>
                </a:ext>
              </a:extLst>
            </p:cNvPr>
            <p:cNvSpPr txBox="1"/>
            <p:nvPr/>
          </p:nvSpPr>
          <p:spPr>
            <a:xfrm>
              <a:off x="1231860" y="3183729"/>
              <a:ext cx="3727008" cy="1023357"/>
            </a:xfrm>
            <a:prstGeom prst="rect">
              <a:avLst/>
            </a:prstGeom>
            <a:noFill/>
          </p:spPr>
          <p:txBody>
            <a:bodyPr wrap="square" lIns="0" tIns="0" rIns="0" bIns="0" rtlCol="0">
              <a:spAutoFit/>
            </a:bodyPr>
            <a:lstStyle/>
            <a:p>
              <a:pPr marL="285750" indent="-285750">
                <a:spcBef>
                  <a:spcPts val="300"/>
                </a:spcBef>
                <a:buClr>
                  <a:srgbClr val="C00000"/>
                </a:buClr>
                <a:buFontTx/>
                <a:buChar char="-"/>
              </a:pPr>
              <a:r>
                <a:rPr lang="en-US" sz="1600" b="0" i="0" dirty="0">
                  <a:solidFill>
                    <a:srgbClr val="000000"/>
                  </a:solidFill>
                  <a:effectLst/>
                  <a:latin typeface="Helvetica Neue"/>
                </a:rPr>
                <a:t>Show class schedule and allocated rooms for general students</a:t>
              </a:r>
            </a:p>
            <a:p>
              <a:pPr marL="285750" indent="-285750">
                <a:spcBef>
                  <a:spcPts val="300"/>
                </a:spcBef>
                <a:buClr>
                  <a:srgbClr val="C00000"/>
                </a:buClr>
                <a:buFontTx/>
                <a:buChar char="-"/>
              </a:pPr>
              <a:r>
                <a:rPr lang="en-US" sz="1600" b="0" i="0" dirty="0">
                  <a:solidFill>
                    <a:srgbClr val="000000"/>
                  </a:solidFill>
                  <a:effectLst/>
                  <a:latin typeface="Helvetica Neue"/>
                </a:rPr>
                <a:t>Access using an app along with class notifications</a:t>
              </a:r>
              <a:endParaRPr lang="en-US" sz="1600" dirty="0"/>
            </a:p>
          </p:txBody>
        </p:sp>
        <p:sp>
          <p:nvSpPr>
            <p:cNvPr id="38" name="Title 1">
              <a:extLst>
                <a:ext uri="{FF2B5EF4-FFF2-40B4-BE49-F238E27FC236}">
                  <a16:creationId xmlns:a16="http://schemas.microsoft.com/office/drawing/2014/main" id="{C82BCFCA-DC4A-4F2E-BB9D-410F110A47A8}"/>
                </a:ext>
              </a:extLst>
            </p:cNvPr>
            <p:cNvSpPr txBox="1">
              <a:spLocks/>
            </p:cNvSpPr>
            <p:nvPr/>
          </p:nvSpPr>
          <p:spPr>
            <a:xfrm>
              <a:off x="1231858" y="4402637"/>
              <a:ext cx="4150728" cy="332399"/>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US" sz="2400" dirty="0"/>
            </a:p>
          </p:txBody>
        </p:sp>
      </p:grpSp>
      <p:grpSp>
        <p:nvGrpSpPr>
          <p:cNvPr id="39" name="Group 38">
            <a:extLst>
              <a:ext uri="{FF2B5EF4-FFF2-40B4-BE49-F238E27FC236}">
                <a16:creationId xmlns:a16="http://schemas.microsoft.com/office/drawing/2014/main" id="{FC619192-DBCD-45AF-B6F9-FAD7B5423456}"/>
              </a:ext>
            </a:extLst>
          </p:cNvPr>
          <p:cNvGrpSpPr/>
          <p:nvPr/>
        </p:nvGrpSpPr>
        <p:grpSpPr>
          <a:xfrm>
            <a:off x="6555415" y="1567354"/>
            <a:ext cx="4546365" cy="4289989"/>
            <a:chOff x="948581" y="1567354"/>
            <a:chExt cx="4546365" cy="4289989"/>
          </a:xfrm>
        </p:grpSpPr>
        <p:sp>
          <p:nvSpPr>
            <p:cNvPr id="40" name="Rectangle 39">
              <a:extLst>
                <a:ext uri="{FF2B5EF4-FFF2-40B4-BE49-F238E27FC236}">
                  <a16:creationId xmlns:a16="http://schemas.microsoft.com/office/drawing/2014/main" id="{A919D75B-AFA3-4124-A518-04E2BBC92D3A}"/>
                </a:ext>
              </a:extLst>
            </p:cNvPr>
            <p:cNvSpPr/>
            <p:nvPr/>
          </p:nvSpPr>
          <p:spPr>
            <a:xfrm>
              <a:off x="1119499" y="1567354"/>
              <a:ext cx="4375447" cy="42899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2799350-B3AE-478D-826C-545571C0BDCD}"/>
                </a:ext>
              </a:extLst>
            </p:cNvPr>
            <p:cNvSpPr/>
            <p:nvPr/>
          </p:nvSpPr>
          <p:spPr>
            <a:xfrm>
              <a:off x="948582" y="1897166"/>
              <a:ext cx="4084891" cy="828942"/>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a:t>Wish </a:t>
              </a:r>
              <a:r>
                <a:rPr lang="en-US" sz="4000" b="1" dirty="0"/>
                <a:t>List</a:t>
              </a:r>
            </a:p>
          </p:txBody>
        </p:sp>
        <p:sp>
          <p:nvSpPr>
            <p:cNvPr id="47" name="Right Triangle 46">
              <a:extLst>
                <a:ext uri="{FF2B5EF4-FFF2-40B4-BE49-F238E27FC236}">
                  <a16:creationId xmlns:a16="http://schemas.microsoft.com/office/drawing/2014/main" id="{FBABDC49-B784-4378-8EF4-9E859D6FBAD4}"/>
                </a:ext>
              </a:extLst>
            </p:cNvPr>
            <p:cNvSpPr/>
            <p:nvPr/>
          </p:nvSpPr>
          <p:spPr>
            <a:xfrm flipH="1" flipV="1">
              <a:off x="948581" y="2726107"/>
              <a:ext cx="170917" cy="217117"/>
            </a:xfrm>
            <a:prstGeom prst="rtTriangle">
              <a:avLst/>
            </a:prstGeom>
            <a:solidFill>
              <a:srgbClr val="7A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06C51271-C740-4FD2-8011-8AF37BC68A31}"/>
                </a:ext>
              </a:extLst>
            </p:cNvPr>
            <p:cNvSpPr txBox="1"/>
            <p:nvPr/>
          </p:nvSpPr>
          <p:spPr>
            <a:xfrm>
              <a:off x="1231859" y="3183729"/>
              <a:ext cx="3672713" cy="1023357"/>
            </a:xfrm>
            <a:prstGeom prst="rect">
              <a:avLst/>
            </a:prstGeom>
            <a:noFill/>
          </p:spPr>
          <p:txBody>
            <a:bodyPr wrap="square" lIns="0" tIns="0" rIns="0" bIns="0" rtlCol="0">
              <a:spAutoFit/>
            </a:bodyPr>
            <a:lstStyle/>
            <a:p>
              <a:pPr marL="285750" indent="-285750">
                <a:spcBef>
                  <a:spcPts val="300"/>
                </a:spcBef>
                <a:buClr>
                  <a:srgbClr val="C00000"/>
                </a:buClr>
                <a:buFontTx/>
                <a:buChar char="-"/>
              </a:pPr>
              <a:r>
                <a:rPr lang="en-US" sz="1600" b="0" i="0" dirty="0">
                  <a:solidFill>
                    <a:srgbClr val="000000"/>
                  </a:solidFill>
                  <a:effectLst/>
                  <a:latin typeface="Helvetica Neue"/>
                </a:rPr>
                <a:t>Integrate with other systems of IUT like grading system, internet management</a:t>
              </a:r>
            </a:p>
            <a:p>
              <a:pPr marL="285750" indent="-285750">
                <a:spcBef>
                  <a:spcPts val="300"/>
                </a:spcBef>
                <a:buClr>
                  <a:srgbClr val="C00000"/>
                </a:buClr>
                <a:buFontTx/>
                <a:buChar char="-"/>
              </a:pPr>
              <a:r>
                <a:rPr lang="en-US" sz="1600" b="0" i="0" dirty="0">
                  <a:solidFill>
                    <a:srgbClr val="000000"/>
                  </a:solidFill>
                  <a:effectLst/>
                  <a:latin typeface="Helvetica Neue"/>
                </a:rPr>
                <a:t>Integrate class attendance system</a:t>
              </a:r>
              <a:endParaRPr lang="en-US" sz="1600" dirty="0"/>
            </a:p>
          </p:txBody>
        </p:sp>
      </p:grpSp>
    </p:spTree>
    <p:extLst>
      <p:ext uri="{BB962C8B-B14F-4D97-AF65-F5344CB8AC3E}">
        <p14:creationId xmlns:p14="http://schemas.microsoft.com/office/powerpoint/2010/main" val="25244854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D85A85-542D-48D8-8076-014EC8C98229}"/>
              </a:ext>
            </a:extLst>
          </p:cNvPr>
          <p:cNvPicPr>
            <a:picLocks noChangeAspect="1"/>
          </p:cNvPicPr>
          <p:nvPr/>
        </p:nvPicPr>
        <p:blipFill rotWithShape="1">
          <a:blip r:embed="rId2">
            <a:extLst>
              <a:ext uri="{28A0092B-C50C-407E-A947-70E740481C1C}">
                <a14:useLocalDpi xmlns:a14="http://schemas.microsoft.com/office/drawing/2010/main" val="0"/>
              </a:ext>
            </a:extLst>
          </a:blip>
          <a:srcRect t="8704" b="8704"/>
          <a:stretch/>
        </p:blipFill>
        <p:spPr>
          <a:xfrm>
            <a:off x="-14095" y="0"/>
            <a:ext cx="12220190" cy="6858000"/>
          </a:xfrm>
          <a:prstGeom prst="rect">
            <a:avLst/>
          </a:prstGeom>
        </p:spPr>
      </p:pic>
      <p:sp>
        <p:nvSpPr>
          <p:cNvPr id="12" name="Freeform: Shape 11">
            <a:extLst>
              <a:ext uri="{FF2B5EF4-FFF2-40B4-BE49-F238E27FC236}">
                <a16:creationId xmlns:a16="http://schemas.microsoft.com/office/drawing/2014/main" id="{1CE15AE0-B663-4A7F-AEE3-7486253D5319}"/>
              </a:ext>
            </a:extLst>
          </p:cNvPr>
          <p:cNvSpPr/>
          <p:nvPr/>
        </p:nvSpPr>
        <p:spPr>
          <a:xfrm rot="16200000">
            <a:off x="-548909" y="548910"/>
            <a:ext cx="6858000" cy="5760182"/>
          </a:xfrm>
          <a:custGeom>
            <a:avLst/>
            <a:gdLst>
              <a:gd name="connsiteX0" fmla="*/ 6858000 w 6858000"/>
              <a:gd name="connsiteY0" fmla="*/ 2324100 h 5760182"/>
              <a:gd name="connsiteX1" fmla="*/ 6858000 w 6858000"/>
              <a:gd name="connsiteY1" fmla="*/ 4638886 h 5760182"/>
              <a:gd name="connsiteX2" fmla="*/ 6766403 w 6858000"/>
              <a:gd name="connsiteY2" fmla="*/ 4719198 h 5760182"/>
              <a:gd name="connsiteX3" fmla="*/ 3435718 w 6858000"/>
              <a:gd name="connsiteY3" fmla="*/ 5760182 h 5760182"/>
              <a:gd name="connsiteX4" fmla="*/ 105032 w 6858000"/>
              <a:gd name="connsiteY4" fmla="*/ 4719197 h 5760182"/>
              <a:gd name="connsiteX5" fmla="*/ 1 w 6858000"/>
              <a:gd name="connsiteY5" fmla="*/ 4627106 h 5760182"/>
              <a:gd name="connsiteX6" fmla="*/ 1 w 6858000"/>
              <a:gd name="connsiteY6" fmla="*/ 2324100 h 5760182"/>
              <a:gd name="connsiteX7" fmla="*/ 6858000 w 6858000"/>
              <a:gd name="connsiteY7" fmla="*/ 0 h 5760182"/>
              <a:gd name="connsiteX8" fmla="*/ 6858000 w 6858000"/>
              <a:gd name="connsiteY8" fmla="*/ 2324100 h 5760182"/>
              <a:gd name="connsiteX9" fmla="*/ 0 w 6858000"/>
              <a:gd name="connsiteY9" fmla="*/ 2324099 h 5760182"/>
              <a:gd name="connsiteX10" fmla="*/ 0 w 6858000"/>
              <a:gd name="connsiteY10" fmla="*/ 0 h 576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58000" h="5760182">
                <a:moveTo>
                  <a:pt x="6858000" y="2324100"/>
                </a:moveTo>
                <a:lnTo>
                  <a:pt x="6858000" y="4638886"/>
                </a:lnTo>
                <a:lnTo>
                  <a:pt x="6766403" y="4719198"/>
                </a:lnTo>
                <a:cubicBezTo>
                  <a:pt x="6008429" y="5351140"/>
                  <a:pt x="4798686" y="5760182"/>
                  <a:pt x="3435718" y="5760182"/>
                </a:cubicBezTo>
                <a:cubicBezTo>
                  <a:pt x="2072748" y="5760182"/>
                  <a:pt x="863006" y="5351139"/>
                  <a:pt x="105032" y="4719197"/>
                </a:cubicBezTo>
                <a:lnTo>
                  <a:pt x="1" y="4627106"/>
                </a:lnTo>
                <a:lnTo>
                  <a:pt x="1" y="2324100"/>
                </a:lnTo>
                <a:close/>
                <a:moveTo>
                  <a:pt x="6858000" y="0"/>
                </a:moveTo>
                <a:lnTo>
                  <a:pt x="6858000" y="2324100"/>
                </a:lnTo>
                <a:lnTo>
                  <a:pt x="0" y="2324099"/>
                </a:lnTo>
                <a:lnTo>
                  <a:pt x="0" y="0"/>
                </a:lnTo>
                <a:close/>
              </a:path>
            </a:pathLst>
          </a:custGeom>
          <a:solidFill>
            <a:srgbClr val="C0000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3" name="TextBox 22">
            <a:extLst>
              <a:ext uri="{FF2B5EF4-FFF2-40B4-BE49-F238E27FC236}">
                <a16:creationId xmlns:a16="http://schemas.microsoft.com/office/drawing/2014/main" id="{E4EF7013-A532-4431-8C90-7927C11D386E}"/>
              </a:ext>
            </a:extLst>
          </p:cNvPr>
          <p:cNvSpPr txBox="1"/>
          <p:nvPr/>
        </p:nvSpPr>
        <p:spPr>
          <a:xfrm>
            <a:off x="153089" y="2921167"/>
            <a:ext cx="5454002" cy="1015663"/>
          </a:xfrm>
          <a:prstGeom prst="rect">
            <a:avLst/>
          </a:prstGeom>
          <a:noFill/>
        </p:spPr>
        <p:txBody>
          <a:bodyPr wrap="square" rtlCol="0" anchor="ctr">
            <a:spAutoFit/>
          </a:bodyPr>
          <a:lstStyle/>
          <a:p>
            <a:pPr algn="ctr"/>
            <a:r>
              <a:rPr lang="en-US" sz="6000" b="1" dirty="0">
                <a:solidFill>
                  <a:schemeClr val="bg1"/>
                </a:solidFill>
                <a:latin typeface="+mj-lt"/>
              </a:rPr>
              <a:t>THANK YOU</a:t>
            </a:r>
          </a:p>
        </p:txBody>
      </p:sp>
    </p:spTree>
    <p:extLst>
      <p:ext uri="{BB962C8B-B14F-4D97-AF65-F5344CB8AC3E}">
        <p14:creationId xmlns:p14="http://schemas.microsoft.com/office/powerpoint/2010/main" val="1639792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p:cNvSpPr txBox="1"/>
          <p:nvPr/>
        </p:nvSpPr>
        <p:spPr>
          <a:xfrm>
            <a:off x="6096000" y="4824527"/>
            <a:ext cx="977375" cy="830997"/>
          </a:xfrm>
          <a:prstGeom prst="rect">
            <a:avLst/>
          </a:prstGeom>
          <a:noFill/>
        </p:spPr>
        <p:txBody>
          <a:bodyPr wrap="square" lIns="0" tIns="0" rIns="0" bIns="0" rtlCol="0" anchor="ctr">
            <a:spAutoFit/>
          </a:bodyPr>
          <a:lstStyle/>
          <a:p>
            <a:r>
              <a:rPr lang="en-US" sz="5400" b="1" dirty="0">
                <a:solidFill>
                  <a:srgbClr val="E2E2E2"/>
                </a:solidFill>
              </a:rPr>
              <a:t>01</a:t>
            </a:r>
          </a:p>
        </p:txBody>
      </p:sp>
      <p:sp>
        <p:nvSpPr>
          <p:cNvPr id="32" name="TextBox 31"/>
          <p:cNvSpPr txBox="1"/>
          <p:nvPr/>
        </p:nvSpPr>
        <p:spPr>
          <a:xfrm>
            <a:off x="8936355" y="4824527"/>
            <a:ext cx="977375" cy="830997"/>
          </a:xfrm>
          <a:prstGeom prst="rect">
            <a:avLst/>
          </a:prstGeom>
          <a:noFill/>
        </p:spPr>
        <p:txBody>
          <a:bodyPr wrap="square" lIns="0" tIns="0" rIns="0" bIns="0" rtlCol="0" anchor="ctr">
            <a:spAutoFit/>
          </a:bodyPr>
          <a:lstStyle/>
          <a:p>
            <a:r>
              <a:rPr lang="en-US" sz="5400" b="1" dirty="0">
                <a:solidFill>
                  <a:srgbClr val="E2E2E2"/>
                </a:solidFill>
              </a:rPr>
              <a:t>02</a:t>
            </a:r>
          </a:p>
        </p:txBody>
      </p:sp>
      <p:sp>
        <p:nvSpPr>
          <p:cNvPr id="5" name="TextBox 4"/>
          <p:cNvSpPr txBox="1"/>
          <p:nvPr/>
        </p:nvSpPr>
        <p:spPr>
          <a:xfrm>
            <a:off x="6050634" y="4208034"/>
            <a:ext cx="2415857" cy="646331"/>
          </a:xfrm>
          <a:prstGeom prst="rect">
            <a:avLst/>
          </a:prstGeom>
          <a:noFill/>
        </p:spPr>
        <p:txBody>
          <a:bodyPr wrap="square" lIns="0" tIns="0" rIns="0" bIns="0" rtlCol="0" anchor="ctr">
            <a:spAutoFit/>
          </a:bodyPr>
          <a:lstStyle/>
          <a:p>
            <a:r>
              <a:rPr lang="en-US" sz="1400" dirty="0"/>
              <a:t>Google Forms were used for reaching many users in a short amount of time</a:t>
            </a:r>
          </a:p>
        </p:txBody>
      </p:sp>
      <p:grpSp>
        <p:nvGrpSpPr>
          <p:cNvPr id="14" name="Group 13"/>
          <p:cNvGrpSpPr/>
          <p:nvPr/>
        </p:nvGrpSpPr>
        <p:grpSpPr>
          <a:xfrm>
            <a:off x="-1557320" y="1897819"/>
            <a:ext cx="7907319" cy="4565587"/>
            <a:chOff x="-1138220" y="1897819"/>
            <a:chExt cx="7907319" cy="4565587"/>
          </a:xfrm>
        </p:grpSpPr>
        <p:grpSp>
          <p:nvGrpSpPr>
            <p:cNvPr id="12" name="Group 11"/>
            <p:cNvGrpSpPr/>
            <p:nvPr/>
          </p:nvGrpSpPr>
          <p:grpSpPr>
            <a:xfrm>
              <a:off x="-156361" y="2044700"/>
              <a:ext cx="5943600" cy="3708400"/>
              <a:chOff x="120650" y="2044700"/>
              <a:chExt cx="5943600" cy="3708400"/>
            </a:xfrm>
          </p:grpSpPr>
          <p:pic>
            <p:nvPicPr>
              <p:cNvPr id="11" name="Picture 10"/>
              <p:cNvPicPr>
                <a:picLocks noChangeAspect="1"/>
              </p:cNvPicPr>
              <p:nvPr/>
            </p:nvPicPr>
            <p:blipFill>
              <a:blip r:embed="rId2" cstate="screen">
                <a:extLst>
                  <a:ext uri="{BEBA8EAE-BF5A-486C-A8C5-ECC9F3942E4B}">
                    <a14:imgProps xmlns:a14="http://schemas.microsoft.com/office/drawing/2010/main">
                      <a14:imgLayer r:embed="rId3">
                        <a14:imgEffect>
                          <a14:artisticBlur/>
                        </a14:imgEffect>
                        <a14:imgEffect>
                          <a14:saturation sat="0"/>
                        </a14:imgEffect>
                      </a14:imgLayer>
                    </a14:imgProps>
                  </a:ext>
                  <a:ext uri="{28A0092B-C50C-407E-A947-70E740481C1C}">
                    <a14:useLocalDpi xmlns:a14="http://schemas.microsoft.com/office/drawing/2010/main"/>
                  </a:ext>
                </a:extLst>
              </a:blip>
              <a:srcRect l="1852" t="2062" r="1852" b="7815"/>
              <a:stretch>
                <a:fillRect/>
              </a:stretch>
            </p:blipFill>
            <p:spPr>
              <a:xfrm>
                <a:off x="120650" y="2044700"/>
                <a:ext cx="5943600" cy="3708400"/>
              </a:xfrm>
              <a:custGeom>
                <a:avLst/>
                <a:gdLst>
                  <a:gd name="connsiteX0" fmla="*/ 0 w 5943600"/>
                  <a:gd name="connsiteY0" fmla="*/ 0 h 3708400"/>
                  <a:gd name="connsiteX1" fmla="*/ 5943600 w 5943600"/>
                  <a:gd name="connsiteY1" fmla="*/ 0 h 3708400"/>
                  <a:gd name="connsiteX2" fmla="*/ 5943600 w 5943600"/>
                  <a:gd name="connsiteY2" fmla="*/ 3708400 h 3708400"/>
                  <a:gd name="connsiteX3" fmla="*/ 0 w 5943600"/>
                  <a:gd name="connsiteY3" fmla="*/ 3708400 h 3708400"/>
                </a:gdLst>
                <a:ahLst/>
                <a:cxnLst>
                  <a:cxn ang="0">
                    <a:pos x="connsiteX0" y="connsiteY0"/>
                  </a:cxn>
                  <a:cxn ang="0">
                    <a:pos x="connsiteX1" y="connsiteY1"/>
                  </a:cxn>
                  <a:cxn ang="0">
                    <a:pos x="connsiteX2" y="connsiteY2"/>
                  </a:cxn>
                  <a:cxn ang="0">
                    <a:pos x="connsiteX3" y="connsiteY3"/>
                  </a:cxn>
                </a:cxnLst>
                <a:rect l="l" t="t" r="r" b="b"/>
                <a:pathLst>
                  <a:path w="5943600" h="3708400">
                    <a:moveTo>
                      <a:pt x="0" y="0"/>
                    </a:moveTo>
                    <a:lnTo>
                      <a:pt x="5943600" y="0"/>
                    </a:lnTo>
                    <a:lnTo>
                      <a:pt x="5943600" y="3708400"/>
                    </a:lnTo>
                    <a:lnTo>
                      <a:pt x="0" y="3708400"/>
                    </a:lnTo>
                    <a:close/>
                  </a:path>
                </a:pathLst>
              </a:custGeom>
            </p:spPr>
          </p:pic>
          <p:sp>
            <p:nvSpPr>
              <p:cNvPr id="8" name="Rectangle 7"/>
              <p:cNvSpPr/>
              <p:nvPr/>
            </p:nvSpPr>
            <p:spPr>
              <a:xfrm>
                <a:off x="120650" y="2044700"/>
                <a:ext cx="5943600" cy="3708400"/>
              </a:xfrm>
              <a:prstGeom prst="rect">
                <a:avLst/>
              </a:prstGeom>
              <a:solidFill>
                <a:schemeClr val="bg1">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38220" y="1897819"/>
              <a:ext cx="7907319" cy="4565587"/>
            </a:xfrm>
            <a:prstGeom prst="rect">
              <a:avLst/>
            </a:prstGeom>
          </p:spPr>
        </p:pic>
      </p:grpSp>
      <p:sp>
        <p:nvSpPr>
          <p:cNvPr id="13" name="Round Same Side Corner Rectangle 12"/>
          <p:cNvSpPr/>
          <p:nvPr/>
        </p:nvSpPr>
        <p:spPr>
          <a:xfrm rot="5400000">
            <a:off x="7856144" y="432995"/>
            <a:ext cx="1225546" cy="6252364"/>
          </a:xfrm>
          <a:prstGeom prst="round2SameRect">
            <a:avLst>
              <a:gd name="adj1" fmla="val 50000"/>
              <a:gd name="adj2" fmla="val 0"/>
            </a:avLst>
          </a:prstGeom>
          <a:gradFill>
            <a:gsLst>
              <a:gs pos="0">
                <a:srgbClr val="C8393A"/>
              </a:gs>
              <a:gs pos="100000">
                <a:srgbClr val="7A0000"/>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p:cNvGrpSpPr/>
          <p:nvPr/>
        </p:nvGrpSpPr>
        <p:grpSpPr>
          <a:xfrm>
            <a:off x="6584687" y="3083316"/>
            <a:ext cx="3390900" cy="546100"/>
            <a:chOff x="5996377" y="2946400"/>
            <a:chExt cx="3390900" cy="546100"/>
          </a:xfrm>
        </p:grpSpPr>
        <p:cxnSp>
          <p:nvCxnSpPr>
            <p:cNvPr id="16" name="Straight Connector 15"/>
            <p:cNvCxnSpPr/>
            <p:nvPr/>
          </p:nvCxnSpPr>
          <p:spPr>
            <a:xfrm>
              <a:off x="6218627" y="3200400"/>
              <a:ext cx="262255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5996377" y="2946400"/>
              <a:ext cx="546100" cy="546100"/>
              <a:chOff x="6096000" y="2946400"/>
              <a:chExt cx="546100" cy="546100"/>
            </a:xfrm>
          </p:grpSpPr>
          <p:sp>
            <p:nvSpPr>
              <p:cNvPr id="17" name="Oval 16"/>
              <p:cNvSpPr/>
              <p:nvPr/>
            </p:nvSpPr>
            <p:spPr>
              <a:xfrm>
                <a:off x="6096000" y="2946400"/>
                <a:ext cx="546100" cy="5461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p:cNvSpPr>
                <a:spLocks noEditPoints="1"/>
              </p:cNvSpPr>
              <p:nvPr/>
            </p:nvSpPr>
            <p:spPr bwMode="auto">
              <a:xfrm>
                <a:off x="6188869" y="3037681"/>
                <a:ext cx="360363" cy="363538"/>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76 h 96"/>
                  <a:gd name="T12" fmla="*/ 44 w 96"/>
                  <a:gd name="T13" fmla="*/ 72 h 96"/>
                  <a:gd name="T14" fmla="*/ 48 w 96"/>
                  <a:gd name="T15" fmla="*/ 68 h 96"/>
                  <a:gd name="T16" fmla="*/ 52 w 96"/>
                  <a:gd name="T17" fmla="*/ 72 h 96"/>
                  <a:gd name="T18" fmla="*/ 48 w 96"/>
                  <a:gd name="T19" fmla="*/ 76 h 96"/>
                  <a:gd name="T20" fmla="*/ 50 w 96"/>
                  <a:gd name="T21" fmla="*/ 52 h 96"/>
                  <a:gd name="T22" fmla="*/ 50 w 96"/>
                  <a:gd name="T23" fmla="*/ 62 h 96"/>
                  <a:gd name="T24" fmla="*/ 48 w 96"/>
                  <a:gd name="T25" fmla="*/ 64 h 96"/>
                  <a:gd name="T26" fmla="*/ 46 w 96"/>
                  <a:gd name="T27" fmla="*/ 62 h 96"/>
                  <a:gd name="T28" fmla="*/ 46 w 96"/>
                  <a:gd name="T29" fmla="*/ 50 h 96"/>
                  <a:gd name="T30" fmla="*/ 48 w 96"/>
                  <a:gd name="T31" fmla="*/ 48 h 96"/>
                  <a:gd name="T32" fmla="*/ 58 w 96"/>
                  <a:gd name="T33" fmla="*/ 38 h 96"/>
                  <a:gd name="T34" fmla="*/ 48 w 96"/>
                  <a:gd name="T35" fmla="*/ 28 h 96"/>
                  <a:gd name="T36" fmla="*/ 38 w 96"/>
                  <a:gd name="T37" fmla="*/ 38 h 96"/>
                  <a:gd name="T38" fmla="*/ 36 w 96"/>
                  <a:gd name="T39" fmla="*/ 40 h 96"/>
                  <a:gd name="T40" fmla="*/ 34 w 96"/>
                  <a:gd name="T41" fmla="*/ 38 h 96"/>
                  <a:gd name="T42" fmla="*/ 48 w 96"/>
                  <a:gd name="T43" fmla="*/ 24 h 96"/>
                  <a:gd name="T44" fmla="*/ 62 w 96"/>
                  <a:gd name="T45" fmla="*/ 38 h 96"/>
                  <a:gd name="T46" fmla="*/ 50 w 96"/>
                  <a:gd name="T47" fmla="*/ 5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96">
                    <a:moveTo>
                      <a:pt x="48" y="0"/>
                    </a:moveTo>
                    <a:cubicBezTo>
                      <a:pt x="22" y="0"/>
                      <a:pt x="0" y="22"/>
                      <a:pt x="0" y="48"/>
                    </a:cubicBezTo>
                    <a:cubicBezTo>
                      <a:pt x="0" y="74"/>
                      <a:pt x="22" y="96"/>
                      <a:pt x="48" y="96"/>
                    </a:cubicBezTo>
                    <a:cubicBezTo>
                      <a:pt x="74" y="96"/>
                      <a:pt x="96" y="74"/>
                      <a:pt x="96" y="48"/>
                    </a:cubicBezTo>
                    <a:cubicBezTo>
                      <a:pt x="96" y="22"/>
                      <a:pt x="74" y="0"/>
                      <a:pt x="48" y="0"/>
                    </a:cubicBezTo>
                    <a:close/>
                    <a:moveTo>
                      <a:pt x="48" y="76"/>
                    </a:moveTo>
                    <a:cubicBezTo>
                      <a:pt x="46" y="76"/>
                      <a:pt x="44" y="74"/>
                      <a:pt x="44" y="72"/>
                    </a:cubicBezTo>
                    <a:cubicBezTo>
                      <a:pt x="44" y="70"/>
                      <a:pt x="46" y="68"/>
                      <a:pt x="48" y="68"/>
                    </a:cubicBezTo>
                    <a:cubicBezTo>
                      <a:pt x="50" y="68"/>
                      <a:pt x="52" y="70"/>
                      <a:pt x="52" y="72"/>
                    </a:cubicBezTo>
                    <a:cubicBezTo>
                      <a:pt x="52" y="74"/>
                      <a:pt x="50" y="76"/>
                      <a:pt x="48" y="76"/>
                    </a:cubicBezTo>
                    <a:close/>
                    <a:moveTo>
                      <a:pt x="50" y="52"/>
                    </a:moveTo>
                    <a:cubicBezTo>
                      <a:pt x="50" y="62"/>
                      <a:pt x="50" y="62"/>
                      <a:pt x="50" y="62"/>
                    </a:cubicBezTo>
                    <a:cubicBezTo>
                      <a:pt x="50" y="63"/>
                      <a:pt x="49" y="64"/>
                      <a:pt x="48" y="64"/>
                    </a:cubicBezTo>
                    <a:cubicBezTo>
                      <a:pt x="47" y="64"/>
                      <a:pt x="46" y="63"/>
                      <a:pt x="46" y="62"/>
                    </a:cubicBezTo>
                    <a:cubicBezTo>
                      <a:pt x="46" y="50"/>
                      <a:pt x="46" y="50"/>
                      <a:pt x="46" y="50"/>
                    </a:cubicBezTo>
                    <a:cubicBezTo>
                      <a:pt x="46" y="49"/>
                      <a:pt x="47" y="48"/>
                      <a:pt x="48" y="48"/>
                    </a:cubicBezTo>
                    <a:cubicBezTo>
                      <a:pt x="54" y="48"/>
                      <a:pt x="58" y="44"/>
                      <a:pt x="58" y="38"/>
                    </a:cubicBezTo>
                    <a:cubicBezTo>
                      <a:pt x="58" y="32"/>
                      <a:pt x="54" y="28"/>
                      <a:pt x="48" y="28"/>
                    </a:cubicBezTo>
                    <a:cubicBezTo>
                      <a:pt x="42" y="28"/>
                      <a:pt x="38" y="32"/>
                      <a:pt x="38" y="38"/>
                    </a:cubicBezTo>
                    <a:cubicBezTo>
                      <a:pt x="38" y="39"/>
                      <a:pt x="37" y="40"/>
                      <a:pt x="36" y="40"/>
                    </a:cubicBezTo>
                    <a:cubicBezTo>
                      <a:pt x="35" y="40"/>
                      <a:pt x="34" y="39"/>
                      <a:pt x="34" y="38"/>
                    </a:cubicBezTo>
                    <a:cubicBezTo>
                      <a:pt x="34" y="30"/>
                      <a:pt x="40" y="24"/>
                      <a:pt x="48" y="24"/>
                    </a:cubicBezTo>
                    <a:cubicBezTo>
                      <a:pt x="56" y="24"/>
                      <a:pt x="62" y="30"/>
                      <a:pt x="62" y="38"/>
                    </a:cubicBezTo>
                    <a:cubicBezTo>
                      <a:pt x="62" y="45"/>
                      <a:pt x="57" y="51"/>
                      <a:pt x="50" y="52"/>
                    </a:cubicBezTo>
                    <a:close/>
                  </a:path>
                </a:pathLst>
              </a:custGeom>
              <a:gradFill>
                <a:gsLst>
                  <a:gs pos="0">
                    <a:srgbClr val="C8393A"/>
                  </a:gs>
                  <a:gs pos="100000">
                    <a:srgbClr val="7A0000"/>
                  </a:gs>
                </a:gsLst>
                <a:lin ang="4200000" scaled="0"/>
              </a:gra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8841177" y="2946400"/>
              <a:ext cx="546100" cy="546100"/>
              <a:chOff x="6096000" y="2946400"/>
              <a:chExt cx="546100" cy="546100"/>
            </a:xfrm>
          </p:grpSpPr>
          <p:sp>
            <p:nvSpPr>
              <p:cNvPr id="21" name="Oval 20"/>
              <p:cNvSpPr/>
              <p:nvPr/>
            </p:nvSpPr>
            <p:spPr>
              <a:xfrm>
                <a:off x="6096000" y="2946400"/>
                <a:ext cx="546100" cy="5461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a:spLocks noEditPoints="1"/>
              </p:cNvSpPr>
              <p:nvPr/>
            </p:nvSpPr>
            <p:spPr bwMode="auto">
              <a:xfrm>
                <a:off x="6188869" y="3037681"/>
                <a:ext cx="360363" cy="363538"/>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76 h 96"/>
                  <a:gd name="T12" fmla="*/ 44 w 96"/>
                  <a:gd name="T13" fmla="*/ 72 h 96"/>
                  <a:gd name="T14" fmla="*/ 48 w 96"/>
                  <a:gd name="T15" fmla="*/ 68 h 96"/>
                  <a:gd name="T16" fmla="*/ 52 w 96"/>
                  <a:gd name="T17" fmla="*/ 72 h 96"/>
                  <a:gd name="T18" fmla="*/ 48 w 96"/>
                  <a:gd name="T19" fmla="*/ 76 h 96"/>
                  <a:gd name="T20" fmla="*/ 50 w 96"/>
                  <a:gd name="T21" fmla="*/ 52 h 96"/>
                  <a:gd name="T22" fmla="*/ 50 w 96"/>
                  <a:gd name="T23" fmla="*/ 62 h 96"/>
                  <a:gd name="T24" fmla="*/ 48 w 96"/>
                  <a:gd name="T25" fmla="*/ 64 h 96"/>
                  <a:gd name="T26" fmla="*/ 46 w 96"/>
                  <a:gd name="T27" fmla="*/ 62 h 96"/>
                  <a:gd name="T28" fmla="*/ 46 w 96"/>
                  <a:gd name="T29" fmla="*/ 50 h 96"/>
                  <a:gd name="T30" fmla="*/ 48 w 96"/>
                  <a:gd name="T31" fmla="*/ 48 h 96"/>
                  <a:gd name="T32" fmla="*/ 58 w 96"/>
                  <a:gd name="T33" fmla="*/ 38 h 96"/>
                  <a:gd name="T34" fmla="*/ 48 w 96"/>
                  <a:gd name="T35" fmla="*/ 28 h 96"/>
                  <a:gd name="T36" fmla="*/ 38 w 96"/>
                  <a:gd name="T37" fmla="*/ 38 h 96"/>
                  <a:gd name="T38" fmla="*/ 36 w 96"/>
                  <a:gd name="T39" fmla="*/ 40 h 96"/>
                  <a:gd name="T40" fmla="*/ 34 w 96"/>
                  <a:gd name="T41" fmla="*/ 38 h 96"/>
                  <a:gd name="T42" fmla="*/ 48 w 96"/>
                  <a:gd name="T43" fmla="*/ 24 h 96"/>
                  <a:gd name="T44" fmla="*/ 62 w 96"/>
                  <a:gd name="T45" fmla="*/ 38 h 96"/>
                  <a:gd name="T46" fmla="*/ 50 w 96"/>
                  <a:gd name="T47" fmla="*/ 5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6" h="96">
                    <a:moveTo>
                      <a:pt x="48" y="0"/>
                    </a:moveTo>
                    <a:cubicBezTo>
                      <a:pt x="22" y="0"/>
                      <a:pt x="0" y="22"/>
                      <a:pt x="0" y="48"/>
                    </a:cubicBezTo>
                    <a:cubicBezTo>
                      <a:pt x="0" y="74"/>
                      <a:pt x="22" y="96"/>
                      <a:pt x="48" y="96"/>
                    </a:cubicBezTo>
                    <a:cubicBezTo>
                      <a:pt x="74" y="96"/>
                      <a:pt x="96" y="74"/>
                      <a:pt x="96" y="48"/>
                    </a:cubicBezTo>
                    <a:cubicBezTo>
                      <a:pt x="96" y="22"/>
                      <a:pt x="74" y="0"/>
                      <a:pt x="48" y="0"/>
                    </a:cubicBezTo>
                    <a:close/>
                    <a:moveTo>
                      <a:pt x="48" y="76"/>
                    </a:moveTo>
                    <a:cubicBezTo>
                      <a:pt x="46" y="76"/>
                      <a:pt x="44" y="74"/>
                      <a:pt x="44" y="72"/>
                    </a:cubicBezTo>
                    <a:cubicBezTo>
                      <a:pt x="44" y="70"/>
                      <a:pt x="46" y="68"/>
                      <a:pt x="48" y="68"/>
                    </a:cubicBezTo>
                    <a:cubicBezTo>
                      <a:pt x="50" y="68"/>
                      <a:pt x="52" y="70"/>
                      <a:pt x="52" y="72"/>
                    </a:cubicBezTo>
                    <a:cubicBezTo>
                      <a:pt x="52" y="74"/>
                      <a:pt x="50" y="76"/>
                      <a:pt x="48" y="76"/>
                    </a:cubicBezTo>
                    <a:close/>
                    <a:moveTo>
                      <a:pt x="50" y="52"/>
                    </a:moveTo>
                    <a:cubicBezTo>
                      <a:pt x="50" y="62"/>
                      <a:pt x="50" y="62"/>
                      <a:pt x="50" y="62"/>
                    </a:cubicBezTo>
                    <a:cubicBezTo>
                      <a:pt x="50" y="63"/>
                      <a:pt x="49" y="64"/>
                      <a:pt x="48" y="64"/>
                    </a:cubicBezTo>
                    <a:cubicBezTo>
                      <a:pt x="47" y="64"/>
                      <a:pt x="46" y="63"/>
                      <a:pt x="46" y="62"/>
                    </a:cubicBezTo>
                    <a:cubicBezTo>
                      <a:pt x="46" y="50"/>
                      <a:pt x="46" y="50"/>
                      <a:pt x="46" y="50"/>
                    </a:cubicBezTo>
                    <a:cubicBezTo>
                      <a:pt x="46" y="49"/>
                      <a:pt x="47" y="48"/>
                      <a:pt x="48" y="48"/>
                    </a:cubicBezTo>
                    <a:cubicBezTo>
                      <a:pt x="54" y="48"/>
                      <a:pt x="58" y="44"/>
                      <a:pt x="58" y="38"/>
                    </a:cubicBezTo>
                    <a:cubicBezTo>
                      <a:pt x="58" y="32"/>
                      <a:pt x="54" y="28"/>
                      <a:pt x="48" y="28"/>
                    </a:cubicBezTo>
                    <a:cubicBezTo>
                      <a:pt x="42" y="28"/>
                      <a:pt x="38" y="32"/>
                      <a:pt x="38" y="38"/>
                    </a:cubicBezTo>
                    <a:cubicBezTo>
                      <a:pt x="38" y="39"/>
                      <a:pt x="37" y="40"/>
                      <a:pt x="36" y="40"/>
                    </a:cubicBezTo>
                    <a:cubicBezTo>
                      <a:pt x="35" y="40"/>
                      <a:pt x="34" y="39"/>
                      <a:pt x="34" y="38"/>
                    </a:cubicBezTo>
                    <a:cubicBezTo>
                      <a:pt x="34" y="30"/>
                      <a:pt x="40" y="24"/>
                      <a:pt x="48" y="24"/>
                    </a:cubicBezTo>
                    <a:cubicBezTo>
                      <a:pt x="56" y="24"/>
                      <a:pt x="62" y="30"/>
                      <a:pt x="62" y="38"/>
                    </a:cubicBezTo>
                    <a:cubicBezTo>
                      <a:pt x="62" y="45"/>
                      <a:pt x="57" y="51"/>
                      <a:pt x="50" y="52"/>
                    </a:cubicBezTo>
                    <a:close/>
                  </a:path>
                </a:pathLst>
              </a:custGeom>
              <a:gradFill>
                <a:gsLst>
                  <a:gs pos="0">
                    <a:srgbClr val="C8393A"/>
                  </a:gs>
                  <a:gs pos="100000">
                    <a:srgbClr val="7A0000"/>
                  </a:gs>
                </a:gsLst>
                <a:lin ang="4200000" scaled="0"/>
              </a:gra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25" name="TextBox 24"/>
          <p:cNvSpPr txBox="1"/>
          <p:nvPr/>
        </p:nvSpPr>
        <p:spPr>
          <a:xfrm>
            <a:off x="855986" y="3218543"/>
            <a:ext cx="3766908" cy="1138773"/>
          </a:xfrm>
          <a:prstGeom prst="rect">
            <a:avLst/>
          </a:prstGeom>
          <a:noFill/>
        </p:spPr>
        <p:txBody>
          <a:bodyPr wrap="square" lIns="0" tIns="0" rIns="0" bIns="0" rtlCol="0" anchor="ctr">
            <a:spAutoFit/>
          </a:bodyPr>
          <a:lstStyle/>
          <a:p>
            <a:r>
              <a:rPr lang="en-US" b="1" dirty="0"/>
              <a:t>Target Users:</a:t>
            </a:r>
          </a:p>
          <a:p>
            <a:pPr marL="285750" indent="-285750">
              <a:buFont typeface="Arial" panose="020B0604020202020204" pitchFamily="34" charset="0"/>
              <a:buChar char="•"/>
            </a:pPr>
            <a:r>
              <a:rPr lang="en-US" sz="1400" dirty="0"/>
              <a:t>Staff</a:t>
            </a:r>
          </a:p>
          <a:p>
            <a:pPr marL="285750" indent="-285750">
              <a:buFont typeface="Arial" panose="020B0604020202020204" pitchFamily="34" charset="0"/>
              <a:buChar char="•"/>
            </a:pPr>
            <a:r>
              <a:rPr lang="en-US" sz="1400" dirty="0"/>
              <a:t>Teachers</a:t>
            </a:r>
          </a:p>
          <a:p>
            <a:pPr marL="285750" indent="-285750">
              <a:buFont typeface="Arial" panose="020B0604020202020204" pitchFamily="34" charset="0"/>
              <a:buChar char="•"/>
            </a:pPr>
            <a:r>
              <a:rPr lang="en-US" sz="1400" dirty="0"/>
              <a:t>Class Representatives</a:t>
            </a:r>
          </a:p>
          <a:p>
            <a:pPr marL="285750" indent="-285750">
              <a:buFont typeface="Arial" panose="020B0604020202020204" pitchFamily="34" charset="0"/>
              <a:buChar char="•"/>
            </a:pPr>
            <a:r>
              <a:rPr lang="en-US" sz="1400" dirty="0"/>
              <a:t>Students</a:t>
            </a:r>
          </a:p>
        </p:txBody>
      </p:sp>
      <p:sp>
        <p:nvSpPr>
          <p:cNvPr id="26" name="TextBox 25"/>
          <p:cNvSpPr txBox="1"/>
          <p:nvPr/>
        </p:nvSpPr>
        <p:spPr>
          <a:xfrm>
            <a:off x="8841143" y="4201403"/>
            <a:ext cx="2415857" cy="646331"/>
          </a:xfrm>
          <a:prstGeom prst="rect">
            <a:avLst/>
          </a:prstGeom>
          <a:noFill/>
        </p:spPr>
        <p:txBody>
          <a:bodyPr wrap="square" lIns="0" tIns="0" rIns="0" bIns="0" rtlCol="0" anchor="ctr">
            <a:spAutoFit/>
          </a:bodyPr>
          <a:lstStyle/>
          <a:p>
            <a:r>
              <a:rPr lang="en-US" sz="1400" dirty="0"/>
              <a:t>Phone calls and texts were exchanged for more detailed personalized info</a:t>
            </a:r>
          </a:p>
        </p:txBody>
      </p:sp>
      <p:sp>
        <p:nvSpPr>
          <p:cNvPr id="27" name="TextBox 26"/>
          <p:cNvSpPr txBox="1"/>
          <p:nvPr/>
        </p:nvSpPr>
        <p:spPr>
          <a:xfrm>
            <a:off x="5998518" y="3616303"/>
            <a:ext cx="2406514" cy="492443"/>
          </a:xfrm>
          <a:prstGeom prst="rect">
            <a:avLst/>
          </a:prstGeom>
          <a:noFill/>
        </p:spPr>
        <p:txBody>
          <a:bodyPr wrap="square" lIns="0" tIns="0" rIns="0" bIns="0" rtlCol="0" anchor="ctr">
            <a:spAutoFit/>
          </a:bodyPr>
          <a:lstStyle/>
          <a:p>
            <a:r>
              <a:rPr lang="en-US" sz="3200" b="1" dirty="0">
                <a:solidFill>
                  <a:schemeClr val="bg1"/>
                </a:solidFill>
              </a:rPr>
              <a:t>Questionnaire</a:t>
            </a:r>
          </a:p>
        </p:txBody>
      </p:sp>
      <p:sp>
        <p:nvSpPr>
          <p:cNvPr id="28" name="TextBox 27"/>
          <p:cNvSpPr txBox="1"/>
          <p:nvPr/>
        </p:nvSpPr>
        <p:spPr>
          <a:xfrm>
            <a:off x="8936355" y="3635448"/>
            <a:ext cx="2225435" cy="492443"/>
          </a:xfrm>
          <a:prstGeom prst="rect">
            <a:avLst/>
          </a:prstGeom>
          <a:noFill/>
        </p:spPr>
        <p:txBody>
          <a:bodyPr wrap="square" lIns="0" tIns="0" rIns="0" bIns="0" rtlCol="0" anchor="ctr">
            <a:spAutoFit/>
          </a:bodyPr>
          <a:lstStyle/>
          <a:p>
            <a:r>
              <a:rPr lang="en-US" sz="3200" b="1" dirty="0">
                <a:solidFill>
                  <a:schemeClr val="bg1"/>
                </a:solidFill>
              </a:rPr>
              <a:t>Interview</a:t>
            </a:r>
          </a:p>
        </p:txBody>
      </p:sp>
      <p:sp>
        <p:nvSpPr>
          <p:cNvPr id="29" name="Freeform 6"/>
          <p:cNvSpPr>
            <a:spLocks/>
          </p:cNvSpPr>
          <p:nvPr/>
        </p:nvSpPr>
        <p:spPr bwMode="auto">
          <a:xfrm>
            <a:off x="855986" y="2990610"/>
            <a:ext cx="1017588" cy="45719"/>
          </a:xfrm>
          <a:custGeom>
            <a:avLst/>
            <a:gdLst>
              <a:gd name="T0" fmla="*/ 0 w 2047"/>
              <a:gd name="T1" fmla="*/ 0 h 48"/>
              <a:gd name="T2" fmla="*/ 58 w 2047"/>
              <a:gd name="T3" fmla="*/ 8 h 48"/>
              <a:gd name="T4" fmla="*/ 114 w 2047"/>
              <a:gd name="T5" fmla="*/ 24 h 48"/>
              <a:gd name="T6" fmla="*/ 171 w 2047"/>
              <a:gd name="T7" fmla="*/ 42 h 48"/>
              <a:gd name="T8" fmla="*/ 225 w 2047"/>
              <a:gd name="T9" fmla="*/ 48 h 48"/>
              <a:gd name="T10" fmla="*/ 255 w 2047"/>
              <a:gd name="T11" fmla="*/ 46 h 48"/>
              <a:gd name="T12" fmla="*/ 313 w 2047"/>
              <a:gd name="T13" fmla="*/ 34 h 48"/>
              <a:gd name="T14" fmla="*/ 371 w 2047"/>
              <a:gd name="T15" fmla="*/ 16 h 48"/>
              <a:gd name="T16" fmla="*/ 427 w 2047"/>
              <a:gd name="T17" fmla="*/ 2 h 48"/>
              <a:gd name="T18" fmla="*/ 453 w 2047"/>
              <a:gd name="T19" fmla="*/ 0 h 48"/>
              <a:gd name="T20" fmla="*/ 513 w 2047"/>
              <a:gd name="T21" fmla="*/ 8 h 48"/>
              <a:gd name="T22" fmla="*/ 569 w 2047"/>
              <a:gd name="T23" fmla="*/ 24 h 48"/>
              <a:gd name="T24" fmla="*/ 627 w 2047"/>
              <a:gd name="T25" fmla="*/ 42 h 48"/>
              <a:gd name="T26" fmla="*/ 681 w 2047"/>
              <a:gd name="T27" fmla="*/ 48 h 48"/>
              <a:gd name="T28" fmla="*/ 711 w 2047"/>
              <a:gd name="T29" fmla="*/ 46 h 48"/>
              <a:gd name="T30" fmla="*/ 769 w 2047"/>
              <a:gd name="T31" fmla="*/ 34 h 48"/>
              <a:gd name="T32" fmla="*/ 827 w 2047"/>
              <a:gd name="T33" fmla="*/ 16 h 48"/>
              <a:gd name="T34" fmla="*/ 881 w 2047"/>
              <a:gd name="T35" fmla="*/ 2 h 48"/>
              <a:gd name="T36" fmla="*/ 909 w 2047"/>
              <a:gd name="T37" fmla="*/ 0 h 48"/>
              <a:gd name="T38" fmla="*/ 969 w 2047"/>
              <a:gd name="T39" fmla="*/ 8 h 48"/>
              <a:gd name="T40" fmla="*/ 1027 w 2047"/>
              <a:gd name="T41" fmla="*/ 24 h 48"/>
              <a:gd name="T42" fmla="*/ 1083 w 2047"/>
              <a:gd name="T43" fmla="*/ 42 h 48"/>
              <a:gd name="T44" fmla="*/ 1137 w 2047"/>
              <a:gd name="T45" fmla="*/ 48 h 48"/>
              <a:gd name="T46" fmla="*/ 1167 w 2047"/>
              <a:gd name="T47" fmla="*/ 46 h 48"/>
              <a:gd name="T48" fmla="*/ 1227 w 2047"/>
              <a:gd name="T49" fmla="*/ 34 h 48"/>
              <a:gd name="T50" fmla="*/ 1283 w 2047"/>
              <a:gd name="T51" fmla="*/ 16 h 48"/>
              <a:gd name="T52" fmla="*/ 1339 w 2047"/>
              <a:gd name="T53" fmla="*/ 2 h 48"/>
              <a:gd name="T54" fmla="*/ 1365 w 2047"/>
              <a:gd name="T55" fmla="*/ 0 h 48"/>
              <a:gd name="T56" fmla="*/ 1427 w 2047"/>
              <a:gd name="T57" fmla="*/ 8 h 48"/>
              <a:gd name="T58" fmla="*/ 1485 w 2047"/>
              <a:gd name="T59" fmla="*/ 24 h 48"/>
              <a:gd name="T60" fmla="*/ 1541 w 2047"/>
              <a:gd name="T61" fmla="*/ 42 h 48"/>
              <a:gd name="T62" fmla="*/ 1593 w 2047"/>
              <a:gd name="T63" fmla="*/ 48 h 48"/>
              <a:gd name="T64" fmla="*/ 1625 w 2047"/>
              <a:gd name="T65" fmla="*/ 46 h 48"/>
              <a:gd name="T66" fmla="*/ 1687 w 2047"/>
              <a:gd name="T67" fmla="*/ 34 h 48"/>
              <a:gd name="T68" fmla="*/ 1771 w 2047"/>
              <a:gd name="T69" fmla="*/ 8 h 48"/>
              <a:gd name="T70" fmla="*/ 1821 w 2047"/>
              <a:gd name="T71" fmla="*/ 0 h 48"/>
              <a:gd name="T72" fmla="*/ 1847 w 2047"/>
              <a:gd name="T73" fmla="*/ 2 h 48"/>
              <a:gd name="T74" fmla="*/ 1889 w 2047"/>
              <a:gd name="T75" fmla="*/ 4 h 48"/>
              <a:gd name="T76" fmla="*/ 1931 w 2047"/>
              <a:gd name="T77" fmla="*/ 16 h 48"/>
              <a:gd name="T78" fmla="*/ 1967 w 2047"/>
              <a:gd name="T79" fmla="*/ 34 h 48"/>
              <a:gd name="T80" fmla="*/ 1999 w 2047"/>
              <a:gd name="T81" fmla="*/ 44 h 48"/>
              <a:gd name="T82" fmla="*/ 2029 w 2047"/>
              <a:gd name="T8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7" h="48">
                <a:moveTo>
                  <a:pt x="0" y="0"/>
                </a:moveTo>
                <a:lnTo>
                  <a:pt x="0" y="0"/>
                </a:lnTo>
                <a:lnTo>
                  <a:pt x="28" y="2"/>
                </a:lnTo>
                <a:lnTo>
                  <a:pt x="58" y="8"/>
                </a:lnTo>
                <a:lnTo>
                  <a:pt x="86" y="16"/>
                </a:lnTo>
                <a:lnTo>
                  <a:pt x="114" y="24"/>
                </a:lnTo>
                <a:lnTo>
                  <a:pt x="144" y="34"/>
                </a:lnTo>
                <a:lnTo>
                  <a:pt x="171" y="42"/>
                </a:lnTo>
                <a:lnTo>
                  <a:pt x="199" y="46"/>
                </a:lnTo>
                <a:lnTo>
                  <a:pt x="225" y="48"/>
                </a:lnTo>
                <a:lnTo>
                  <a:pt x="225" y="48"/>
                </a:lnTo>
                <a:lnTo>
                  <a:pt x="255" y="46"/>
                </a:lnTo>
                <a:lnTo>
                  <a:pt x="285" y="42"/>
                </a:lnTo>
                <a:lnTo>
                  <a:pt x="313" y="34"/>
                </a:lnTo>
                <a:lnTo>
                  <a:pt x="341" y="24"/>
                </a:lnTo>
                <a:lnTo>
                  <a:pt x="371" y="16"/>
                </a:lnTo>
                <a:lnTo>
                  <a:pt x="399" y="8"/>
                </a:lnTo>
                <a:lnTo>
                  <a:pt x="427" y="2"/>
                </a:lnTo>
                <a:lnTo>
                  <a:pt x="453" y="0"/>
                </a:lnTo>
                <a:lnTo>
                  <a:pt x="453" y="0"/>
                </a:lnTo>
                <a:lnTo>
                  <a:pt x="483" y="2"/>
                </a:lnTo>
                <a:lnTo>
                  <a:pt x="513" y="8"/>
                </a:lnTo>
                <a:lnTo>
                  <a:pt x="541" y="16"/>
                </a:lnTo>
                <a:lnTo>
                  <a:pt x="569" y="24"/>
                </a:lnTo>
                <a:lnTo>
                  <a:pt x="599" y="34"/>
                </a:lnTo>
                <a:lnTo>
                  <a:pt x="627" y="42"/>
                </a:lnTo>
                <a:lnTo>
                  <a:pt x="653" y="46"/>
                </a:lnTo>
                <a:lnTo>
                  <a:pt x="681" y="48"/>
                </a:lnTo>
                <a:lnTo>
                  <a:pt x="681" y="48"/>
                </a:lnTo>
                <a:lnTo>
                  <a:pt x="711" y="46"/>
                </a:lnTo>
                <a:lnTo>
                  <a:pt x="741" y="42"/>
                </a:lnTo>
                <a:lnTo>
                  <a:pt x="769" y="34"/>
                </a:lnTo>
                <a:lnTo>
                  <a:pt x="799" y="24"/>
                </a:lnTo>
                <a:lnTo>
                  <a:pt x="827" y="16"/>
                </a:lnTo>
                <a:lnTo>
                  <a:pt x="855" y="8"/>
                </a:lnTo>
                <a:lnTo>
                  <a:pt x="881" y="2"/>
                </a:lnTo>
                <a:lnTo>
                  <a:pt x="909" y="0"/>
                </a:lnTo>
                <a:lnTo>
                  <a:pt x="909" y="0"/>
                </a:lnTo>
                <a:lnTo>
                  <a:pt x="939" y="2"/>
                </a:lnTo>
                <a:lnTo>
                  <a:pt x="969" y="8"/>
                </a:lnTo>
                <a:lnTo>
                  <a:pt x="997" y="16"/>
                </a:lnTo>
                <a:lnTo>
                  <a:pt x="1027" y="24"/>
                </a:lnTo>
                <a:lnTo>
                  <a:pt x="1055" y="34"/>
                </a:lnTo>
                <a:lnTo>
                  <a:pt x="1083" y="42"/>
                </a:lnTo>
                <a:lnTo>
                  <a:pt x="1109" y="46"/>
                </a:lnTo>
                <a:lnTo>
                  <a:pt x="1137" y="48"/>
                </a:lnTo>
                <a:lnTo>
                  <a:pt x="1137" y="48"/>
                </a:lnTo>
                <a:lnTo>
                  <a:pt x="1167" y="46"/>
                </a:lnTo>
                <a:lnTo>
                  <a:pt x="1197" y="42"/>
                </a:lnTo>
                <a:lnTo>
                  <a:pt x="1227" y="34"/>
                </a:lnTo>
                <a:lnTo>
                  <a:pt x="1255" y="24"/>
                </a:lnTo>
                <a:lnTo>
                  <a:pt x="1283" y="16"/>
                </a:lnTo>
                <a:lnTo>
                  <a:pt x="1311" y="8"/>
                </a:lnTo>
                <a:lnTo>
                  <a:pt x="1339" y="2"/>
                </a:lnTo>
                <a:lnTo>
                  <a:pt x="1365" y="0"/>
                </a:lnTo>
                <a:lnTo>
                  <a:pt x="1365" y="0"/>
                </a:lnTo>
                <a:lnTo>
                  <a:pt x="1395" y="2"/>
                </a:lnTo>
                <a:lnTo>
                  <a:pt x="1427" y="8"/>
                </a:lnTo>
                <a:lnTo>
                  <a:pt x="1455" y="16"/>
                </a:lnTo>
                <a:lnTo>
                  <a:pt x="1485" y="24"/>
                </a:lnTo>
                <a:lnTo>
                  <a:pt x="1513" y="34"/>
                </a:lnTo>
                <a:lnTo>
                  <a:pt x="1541" y="42"/>
                </a:lnTo>
                <a:lnTo>
                  <a:pt x="1567" y="46"/>
                </a:lnTo>
                <a:lnTo>
                  <a:pt x="1593" y="48"/>
                </a:lnTo>
                <a:lnTo>
                  <a:pt x="1593" y="48"/>
                </a:lnTo>
                <a:lnTo>
                  <a:pt x="1625" y="46"/>
                </a:lnTo>
                <a:lnTo>
                  <a:pt x="1657" y="42"/>
                </a:lnTo>
                <a:lnTo>
                  <a:pt x="1687" y="34"/>
                </a:lnTo>
                <a:lnTo>
                  <a:pt x="1717" y="24"/>
                </a:lnTo>
                <a:lnTo>
                  <a:pt x="1771" y="8"/>
                </a:lnTo>
                <a:lnTo>
                  <a:pt x="1797" y="2"/>
                </a:lnTo>
                <a:lnTo>
                  <a:pt x="1821" y="0"/>
                </a:lnTo>
                <a:lnTo>
                  <a:pt x="1821" y="0"/>
                </a:lnTo>
                <a:lnTo>
                  <a:pt x="1847" y="2"/>
                </a:lnTo>
                <a:lnTo>
                  <a:pt x="1871" y="2"/>
                </a:lnTo>
                <a:lnTo>
                  <a:pt x="1889" y="4"/>
                </a:lnTo>
                <a:lnTo>
                  <a:pt x="1905" y="8"/>
                </a:lnTo>
                <a:lnTo>
                  <a:pt x="1931" y="16"/>
                </a:lnTo>
                <a:lnTo>
                  <a:pt x="1949" y="24"/>
                </a:lnTo>
                <a:lnTo>
                  <a:pt x="1967" y="34"/>
                </a:lnTo>
                <a:lnTo>
                  <a:pt x="1987" y="42"/>
                </a:lnTo>
                <a:lnTo>
                  <a:pt x="1999" y="44"/>
                </a:lnTo>
                <a:lnTo>
                  <a:pt x="2011" y="46"/>
                </a:lnTo>
                <a:lnTo>
                  <a:pt x="2029" y="48"/>
                </a:lnTo>
                <a:lnTo>
                  <a:pt x="2047" y="48"/>
                </a:lnTo>
              </a:path>
            </a:pathLst>
          </a:custGeom>
          <a:noFill/>
          <a:ln w="38100">
            <a:solidFill>
              <a:srgbClr val="C8393A"/>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Rectangle 2">
            <a:extLst>
              <a:ext uri="{FF2B5EF4-FFF2-40B4-BE49-F238E27FC236}">
                <a16:creationId xmlns:a16="http://schemas.microsoft.com/office/drawing/2014/main" id="{B774B987-3093-4DBF-9843-58EADA5FA572}"/>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itle 1">
            <a:extLst>
              <a:ext uri="{FF2B5EF4-FFF2-40B4-BE49-F238E27FC236}">
                <a16:creationId xmlns:a16="http://schemas.microsoft.com/office/drawing/2014/main" id="{EF428616-4782-4E4C-8184-F8BF843E782F}"/>
              </a:ext>
            </a:extLst>
          </p:cNvPr>
          <p:cNvSpPr txBox="1">
            <a:spLocks/>
          </p:cNvSpPr>
          <p:nvPr/>
        </p:nvSpPr>
        <p:spPr>
          <a:xfrm>
            <a:off x="838200" y="317500"/>
            <a:ext cx="10515600" cy="553998"/>
          </a:xfrm>
          <a:prstGeom prst="rect">
            <a:avLst/>
          </a:prstGeom>
        </p:spPr>
        <p:txBody>
          <a:bodyPr vert="horz"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t>Data Collection Methods</a:t>
            </a:r>
          </a:p>
        </p:txBody>
      </p:sp>
      <p:cxnSp>
        <p:nvCxnSpPr>
          <p:cNvPr id="35" name="Straight Connector 34">
            <a:extLst>
              <a:ext uri="{FF2B5EF4-FFF2-40B4-BE49-F238E27FC236}">
                <a16:creationId xmlns:a16="http://schemas.microsoft.com/office/drawing/2014/main" id="{44E1CAFA-1FFB-473D-ADEC-57C5A5036E77}"/>
              </a:ext>
            </a:extLst>
          </p:cNvPr>
          <p:cNvCxnSpPr>
            <a:cxnSpLocks/>
          </p:cNvCxnSpPr>
          <p:nvPr/>
        </p:nvCxnSpPr>
        <p:spPr>
          <a:xfrm>
            <a:off x="7651102" y="594499"/>
            <a:ext cx="4540898"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7402FC-BB77-4243-A046-34BBEEAD0AFF}"/>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02</a:t>
            </a:r>
          </a:p>
        </p:txBody>
      </p:sp>
    </p:spTree>
    <p:extLst>
      <p:ext uri="{BB962C8B-B14F-4D97-AF65-F5344CB8AC3E}">
        <p14:creationId xmlns:p14="http://schemas.microsoft.com/office/powerpoint/2010/main" val="16528240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 name="Chart 30">
            <a:extLst>
              <a:ext uri="{FF2B5EF4-FFF2-40B4-BE49-F238E27FC236}">
                <a16:creationId xmlns:a16="http://schemas.microsoft.com/office/drawing/2014/main" id="{CFC7D823-8785-4952-985D-7EE60DFBF76B}"/>
              </a:ext>
            </a:extLst>
          </p:cNvPr>
          <p:cNvGraphicFramePr/>
          <p:nvPr>
            <p:extLst>
              <p:ext uri="{D42A27DB-BD31-4B8C-83A1-F6EECF244321}">
                <p14:modId xmlns:p14="http://schemas.microsoft.com/office/powerpoint/2010/main" val="2234529922"/>
              </p:ext>
            </p:extLst>
          </p:nvPr>
        </p:nvGraphicFramePr>
        <p:xfrm>
          <a:off x="838200" y="1921699"/>
          <a:ext cx="5108707" cy="3405805"/>
        </p:xfrm>
        <a:graphic>
          <a:graphicData uri="http://schemas.openxmlformats.org/drawingml/2006/chart">
            <c:chart xmlns:c="http://schemas.openxmlformats.org/drawingml/2006/chart" xmlns:r="http://schemas.openxmlformats.org/officeDocument/2006/relationships" r:id="rId2"/>
          </a:graphicData>
        </a:graphic>
      </p:graphicFrame>
      <p:sp>
        <p:nvSpPr>
          <p:cNvPr id="32" name="Oval 31">
            <a:extLst>
              <a:ext uri="{FF2B5EF4-FFF2-40B4-BE49-F238E27FC236}">
                <a16:creationId xmlns:a16="http://schemas.microsoft.com/office/drawing/2014/main" id="{46695AE7-90E4-4A1E-8878-FAB625DBEC7F}"/>
              </a:ext>
            </a:extLst>
          </p:cNvPr>
          <p:cNvSpPr/>
          <p:nvPr/>
        </p:nvSpPr>
        <p:spPr>
          <a:xfrm>
            <a:off x="2548003" y="2780051"/>
            <a:ext cx="1689100" cy="16891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3" name="Chart 32">
            <a:extLst>
              <a:ext uri="{FF2B5EF4-FFF2-40B4-BE49-F238E27FC236}">
                <a16:creationId xmlns:a16="http://schemas.microsoft.com/office/drawing/2014/main" id="{0B7EB26B-3979-4ED6-B0FD-FC17756BA557}"/>
              </a:ext>
            </a:extLst>
          </p:cNvPr>
          <p:cNvGraphicFramePr/>
          <p:nvPr>
            <p:extLst>
              <p:ext uri="{D42A27DB-BD31-4B8C-83A1-F6EECF244321}">
                <p14:modId xmlns:p14="http://schemas.microsoft.com/office/powerpoint/2010/main" val="3821360078"/>
              </p:ext>
            </p:extLst>
          </p:nvPr>
        </p:nvGraphicFramePr>
        <p:xfrm>
          <a:off x="6454192" y="1921699"/>
          <a:ext cx="5108707" cy="3405805"/>
        </p:xfrm>
        <a:graphic>
          <a:graphicData uri="http://schemas.openxmlformats.org/drawingml/2006/chart">
            <c:chart xmlns:c="http://schemas.openxmlformats.org/drawingml/2006/chart" xmlns:r="http://schemas.openxmlformats.org/officeDocument/2006/relationships" r:id="rId3"/>
          </a:graphicData>
        </a:graphic>
      </p:graphicFrame>
      <p:sp>
        <p:nvSpPr>
          <p:cNvPr id="34" name="Oval 33">
            <a:extLst>
              <a:ext uri="{FF2B5EF4-FFF2-40B4-BE49-F238E27FC236}">
                <a16:creationId xmlns:a16="http://schemas.microsoft.com/office/drawing/2014/main" id="{E6DC9154-4975-41AE-A6DF-EF07D856FD81}"/>
              </a:ext>
            </a:extLst>
          </p:cNvPr>
          <p:cNvSpPr/>
          <p:nvPr/>
        </p:nvSpPr>
        <p:spPr>
          <a:xfrm>
            <a:off x="8136003" y="2780051"/>
            <a:ext cx="1689100" cy="16891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40CC06B4-C69A-40A6-B507-357A5268A9DB}"/>
              </a:ext>
            </a:extLst>
          </p:cNvPr>
          <p:cNvGrpSpPr/>
          <p:nvPr/>
        </p:nvGrpSpPr>
        <p:grpSpPr>
          <a:xfrm>
            <a:off x="3183370" y="3439823"/>
            <a:ext cx="418367" cy="369556"/>
            <a:chOff x="7600950" y="779463"/>
            <a:chExt cx="285750" cy="252412"/>
          </a:xfrm>
          <a:solidFill>
            <a:schemeClr val="accent2"/>
          </a:solidFill>
        </p:grpSpPr>
        <p:sp>
          <p:nvSpPr>
            <p:cNvPr id="40" name="Freeform 3135">
              <a:extLst>
                <a:ext uri="{FF2B5EF4-FFF2-40B4-BE49-F238E27FC236}">
                  <a16:creationId xmlns:a16="http://schemas.microsoft.com/office/drawing/2014/main" id="{ECCE33F1-337B-49A6-8C18-962CA395568E}"/>
                </a:ext>
              </a:extLst>
            </p:cNvPr>
            <p:cNvSpPr>
              <a:spLocks/>
            </p:cNvSpPr>
            <p:nvPr/>
          </p:nvSpPr>
          <p:spPr bwMode="auto">
            <a:xfrm>
              <a:off x="7677150" y="779463"/>
              <a:ext cx="209550" cy="242888"/>
            </a:xfrm>
            <a:custGeom>
              <a:avLst/>
              <a:gdLst>
                <a:gd name="T0" fmla="*/ 526 w 527"/>
                <a:gd name="T1" fmla="*/ 282 h 612"/>
                <a:gd name="T2" fmla="*/ 523 w 527"/>
                <a:gd name="T3" fmla="*/ 270 h 612"/>
                <a:gd name="T4" fmla="*/ 516 w 527"/>
                <a:gd name="T5" fmla="*/ 255 h 612"/>
                <a:gd name="T6" fmla="*/ 500 w 527"/>
                <a:gd name="T7" fmla="*/ 240 h 612"/>
                <a:gd name="T8" fmla="*/ 484 w 527"/>
                <a:gd name="T9" fmla="*/ 231 h 612"/>
                <a:gd name="T10" fmla="*/ 472 w 527"/>
                <a:gd name="T11" fmla="*/ 229 h 612"/>
                <a:gd name="T12" fmla="*/ 244 w 527"/>
                <a:gd name="T13" fmla="*/ 229 h 612"/>
                <a:gd name="T14" fmla="*/ 256 w 527"/>
                <a:gd name="T15" fmla="*/ 196 h 612"/>
                <a:gd name="T16" fmla="*/ 267 w 527"/>
                <a:gd name="T17" fmla="*/ 154 h 612"/>
                <a:gd name="T18" fmla="*/ 273 w 527"/>
                <a:gd name="T19" fmla="*/ 110 h 612"/>
                <a:gd name="T20" fmla="*/ 273 w 527"/>
                <a:gd name="T21" fmla="*/ 90 h 612"/>
                <a:gd name="T22" fmla="*/ 269 w 527"/>
                <a:gd name="T23" fmla="*/ 71 h 612"/>
                <a:gd name="T24" fmla="*/ 262 w 527"/>
                <a:gd name="T25" fmla="*/ 49 h 612"/>
                <a:gd name="T26" fmla="*/ 252 w 527"/>
                <a:gd name="T27" fmla="*/ 33 h 612"/>
                <a:gd name="T28" fmla="*/ 243 w 527"/>
                <a:gd name="T29" fmla="*/ 21 h 612"/>
                <a:gd name="T30" fmla="*/ 233 w 527"/>
                <a:gd name="T31" fmla="*/ 11 h 612"/>
                <a:gd name="T32" fmla="*/ 215 w 527"/>
                <a:gd name="T33" fmla="*/ 3 h 612"/>
                <a:gd name="T34" fmla="*/ 202 w 527"/>
                <a:gd name="T35" fmla="*/ 0 h 612"/>
                <a:gd name="T36" fmla="*/ 184 w 527"/>
                <a:gd name="T37" fmla="*/ 5 h 612"/>
                <a:gd name="T38" fmla="*/ 169 w 527"/>
                <a:gd name="T39" fmla="*/ 16 h 612"/>
                <a:gd name="T40" fmla="*/ 159 w 527"/>
                <a:gd name="T41" fmla="*/ 33 h 612"/>
                <a:gd name="T42" fmla="*/ 155 w 527"/>
                <a:gd name="T43" fmla="*/ 53 h 612"/>
                <a:gd name="T44" fmla="*/ 151 w 527"/>
                <a:gd name="T45" fmla="*/ 90 h 612"/>
                <a:gd name="T46" fmla="*/ 140 w 527"/>
                <a:gd name="T47" fmla="*/ 127 h 612"/>
                <a:gd name="T48" fmla="*/ 124 w 527"/>
                <a:gd name="T49" fmla="*/ 162 h 612"/>
                <a:gd name="T50" fmla="*/ 102 w 527"/>
                <a:gd name="T51" fmla="*/ 197 h 612"/>
                <a:gd name="T52" fmla="*/ 79 w 527"/>
                <a:gd name="T53" fmla="*/ 226 h 612"/>
                <a:gd name="T54" fmla="*/ 52 w 527"/>
                <a:gd name="T55" fmla="*/ 254 h 612"/>
                <a:gd name="T56" fmla="*/ 26 w 527"/>
                <a:gd name="T57" fmla="*/ 275 h 612"/>
                <a:gd name="T58" fmla="*/ 0 w 527"/>
                <a:gd name="T59" fmla="*/ 291 h 612"/>
                <a:gd name="T60" fmla="*/ 17 w 527"/>
                <a:gd name="T61" fmla="*/ 586 h 612"/>
                <a:gd name="T62" fmla="*/ 48 w 527"/>
                <a:gd name="T63" fmla="*/ 592 h 612"/>
                <a:gd name="T64" fmla="*/ 88 w 527"/>
                <a:gd name="T65" fmla="*/ 602 h 612"/>
                <a:gd name="T66" fmla="*/ 129 w 527"/>
                <a:gd name="T67" fmla="*/ 610 h 612"/>
                <a:gd name="T68" fmla="*/ 161 w 527"/>
                <a:gd name="T69" fmla="*/ 612 h 612"/>
                <a:gd name="T70" fmla="*/ 383 w 527"/>
                <a:gd name="T71" fmla="*/ 612 h 612"/>
                <a:gd name="T72" fmla="*/ 403 w 527"/>
                <a:gd name="T73" fmla="*/ 608 h 612"/>
                <a:gd name="T74" fmla="*/ 419 w 527"/>
                <a:gd name="T75" fmla="*/ 600 h 612"/>
                <a:gd name="T76" fmla="*/ 428 w 527"/>
                <a:gd name="T77" fmla="*/ 585 h 612"/>
                <a:gd name="T78" fmla="*/ 431 w 527"/>
                <a:gd name="T79" fmla="*/ 564 h 612"/>
                <a:gd name="T80" fmla="*/ 428 w 527"/>
                <a:gd name="T81" fmla="*/ 550 h 612"/>
                <a:gd name="T82" fmla="*/ 424 w 527"/>
                <a:gd name="T83" fmla="*/ 538 h 612"/>
                <a:gd name="T84" fmla="*/ 441 w 527"/>
                <a:gd name="T85" fmla="*/ 532 h 612"/>
                <a:gd name="T86" fmla="*/ 455 w 527"/>
                <a:gd name="T87" fmla="*/ 523 h 612"/>
                <a:gd name="T88" fmla="*/ 464 w 527"/>
                <a:gd name="T89" fmla="*/ 508 h 612"/>
                <a:gd name="T90" fmla="*/ 466 w 527"/>
                <a:gd name="T91" fmla="*/ 492 h 612"/>
                <a:gd name="T92" fmla="*/ 464 w 527"/>
                <a:gd name="T93" fmla="*/ 472 h 612"/>
                <a:gd name="T94" fmla="*/ 456 w 527"/>
                <a:gd name="T95" fmla="*/ 455 h 612"/>
                <a:gd name="T96" fmla="*/ 475 w 527"/>
                <a:gd name="T97" fmla="*/ 447 h 612"/>
                <a:gd name="T98" fmla="*/ 489 w 527"/>
                <a:gd name="T99" fmla="*/ 433 h 612"/>
                <a:gd name="T100" fmla="*/ 499 w 527"/>
                <a:gd name="T101" fmla="*/ 416 h 612"/>
                <a:gd name="T102" fmla="*/ 502 w 527"/>
                <a:gd name="T103" fmla="*/ 397 h 612"/>
                <a:gd name="T104" fmla="*/ 501 w 527"/>
                <a:gd name="T105" fmla="*/ 386 h 612"/>
                <a:gd name="T106" fmla="*/ 497 w 527"/>
                <a:gd name="T107" fmla="*/ 375 h 612"/>
                <a:gd name="T108" fmla="*/ 484 w 527"/>
                <a:gd name="T109" fmla="*/ 357 h 612"/>
                <a:gd name="T110" fmla="*/ 503 w 527"/>
                <a:gd name="T111" fmla="*/ 345 h 612"/>
                <a:gd name="T112" fmla="*/ 516 w 527"/>
                <a:gd name="T113" fmla="*/ 329 h 612"/>
                <a:gd name="T114" fmla="*/ 523 w 527"/>
                <a:gd name="T115" fmla="*/ 309 h 612"/>
                <a:gd name="T116" fmla="*/ 527 w 527"/>
                <a:gd name="T117" fmla="*/ 28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7" h="612">
                  <a:moveTo>
                    <a:pt x="527" y="288"/>
                  </a:moveTo>
                  <a:lnTo>
                    <a:pt x="526" y="282"/>
                  </a:lnTo>
                  <a:lnTo>
                    <a:pt x="526" y="276"/>
                  </a:lnTo>
                  <a:lnTo>
                    <a:pt x="523" y="270"/>
                  </a:lnTo>
                  <a:lnTo>
                    <a:pt x="522" y="266"/>
                  </a:lnTo>
                  <a:lnTo>
                    <a:pt x="516" y="255"/>
                  </a:lnTo>
                  <a:lnTo>
                    <a:pt x="509" y="247"/>
                  </a:lnTo>
                  <a:lnTo>
                    <a:pt x="500" y="240"/>
                  </a:lnTo>
                  <a:lnTo>
                    <a:pt x="489" y="234"/>
                  </a:lnTo>
                  <a:lnTo>
                    <a:pt x="484" y="231"/>
                  </a:lnTo>
                  <a:lnTo>
                    <a:pt x="478" y="230"/>
                  </a:lnTo>
                  <a:lnTo>
                    <a:pt x="472" y="229"/>
                  </a:lnTo>
                  <a:lnTo>
                    <a:pt x="466" y="229"/>
                  </a:lnTo>
                  <a:lnTo>
                    <a:pt x="244" y="229"/>
                  </a:lnTo>
                  <a:lnTo>
                    <a:pt x="250" y="213"/>
                  </a:lnTo>
                  <a:lnTo>
                    <a:pt x="256" y="196"/>
                  </a:lnTo>
                  <a:lnTo>
                    <a:pt x="261" y="175"/>
                  </a:lnTo>
                  <a:lnTo>
                    <a:pt x="267" y="154"/>
                  </a:lnTo>
                  <a:lnTo>
                    <a:pt x="270" y="131"/>
                  </a:lnTo>
                  <a:lnTo>
                    <a:pt x="273" y="110"/>
                  </a:lnTo>
                  <a:lnTo>
                    <a:pt x="273" y="99"/>
                  </a:lnTo>
                  <a:lnTo>
                    <a:pt x="273" y="90"/>
                  </a:lnTo>
                  <a:lnTo>
                    <a:pt x="271" y="80"/>
                  </a:lnTo>
                  <a:lnTo>
                    <a:pt x="269" y="71"/>
                  </a:lnTo>
                  <a:lnTo>
                    <a:pt x="265" y="60"/>
                  </a:lnTo>
                  <a:lnTo>
                    <a:pt x="262" y="49"/>
                  </a:lnTo>
                  <a:lnTo>
                    <a:pt x="257" y="41"/>
                  </a:lnTo>
                  <a:lnTo>
                    <a:pt x="252" y="33"/>
                  </a:lnTo>
                  <a:lnTo>
                    <a:pt x="248" y="25"/>
                  </a:lnTo>
                  <a:lnTo>
                    <a:pt x="243" y="21"/>
                  </a:lnTo>
                  <a:lnTo>
                    <a:pt x="238" y="16"/>
                  </a:lnTo>
                  <a:lnTo>
                    <a:pt x="233" y="11"/>
                  </a:lnTo>
                  <a:lnTo>
                    <a:pt x="224" y="6"/>
                  </a:lnTo>
                  <a:lnTo>
                    <a:pt x="215" y="3"/>
                  </a:lnTo>
                  <a:lnTo>
                    <a:pt x="208" y="2"/>
                  </a:lnTo>
                  <a:lnTo>
                    <a:pt x="202" y="0"/>
                  </a:lnTo>
                  <a:lnTo>
                    <a:pt x="193" y="2"/>
                  </a:lnTo>
                  <a:lnTo>
                    <a:pt x="184" y="5"/>
                  </a:lnTo>
                  <a:lnTo>
                    <a:pt x="176" y="10"/>
                  </a:lnTo>
                  <a:lnTo>
                    <a:pt x="169" y="16"/>
                  </a:lnTo>
                  <a:lnTo>
                    <a:pt x="163" y="23"/>
                  </a:lnTo>
                  <a:lnTo>
                    <a:pt x="159" y="33"/>
                  </a:lnTo>
                  <a:lnTo>
                    <a:pt x="156" y="42"/>
                  </a:lnTo>
                  <a:lnTo>
                    <a:pt x="155" y="53"/>
                  </a:lnTo>
                  <a:lnTo>
                    <a:pt x="155" y="71"/>
                  </a:lnTo>
                  <a:lnTo>
                    <a:pt x="151" y="90"/>
                  </a:lnTo>
                  <a:lnTo>
                    <a:pt x="146" y="109"/>
                  </a:lnTo>
                  <a:lnTo>
                    <a:pt x="140" y="127"/>
                  </a:lnTo>
                  <a:lnTo>
                    <a:pt x="133" y="144"/>
                  </a:lnTo>
                  <a:lnTo>
                    <a:pt x="124" y="162"/>
                  </a:lnTo>
                  <a:lnTo>
                    <a:pt x="114" y="180"/>
                  </a:lnTo>
                  <a:lnTo>
                    <a:pt x="102" y="197"/>
                  </a:lnTo>
                  <a:lnTo>
                    <a:pt x="91" y="212"/>
                  </a:lnTo>
                  <a:lnTo>
                    <a:pt x="79" y="226"/>
                  </a:lnTo>
                  <a:lnTo>
                    <a:pt x="66" y="241"/>
                  </a:lnTo>
                  <a:lnTo>
                    <a:pt x="52" y="254"/>
                  </a:lnTo>
                  <a:lnTo>
                    <a:pt x="39" y="266"/>
                  </a:lnTo>
                  <a:lnTo>
                    <a:pt x="26" y="275"/>
                  </a:lnTo>
                  <a:lnTo>
                    <a:pt x="12" y="284"/>
                  </a:lnTo>
                  <a:lnTo>
                    <a:pt x="0" y="291"/>
                  </a:lnTo>
                  <a:lnTo>
                    <a:pt x="0" y="582"/>
                  </a:lnTo>
                  <a:lnTo>
                    <a:pt x="17" y="586"/>
                  </a:lnTo>
                  <a:lnTo>
                    <a:pt x="32" y="588"/>
                  </a:lnTo>
                  <a:lnTo>
                    <a:pt x="48" y="592"/>
                  </a:lnTo>
                  <a:lnTo>
                    <a:pt x="61" y="595"/>
                  </a:lnTo>
                  <a:lnTo>
                    <a:pt x="88" y="602"/>
                  </a:lnTo>
                  <a:lnTo>
                    <a:pt x="114" y="607"/>
                  </a:lnTo>
                  <a:lnTo>
                    <a:pt x="129" y="610"/>
                  </a:lnTo>
                  <a:lnTo>
                    <a:pt x="144" y="611"/>
                  </a:lnTo>
                  <a:lnTo>
                    <a:pt x="161" y="612"/>
                  </a:lnTo>
                  <a:lnTo>
                    <a:pt x="180" y="612"/>
                  </a:lnTo>
                  <a:lnTo>
                    <a:pt x="383" y="612"/>
                  </a:lnTo>
                  <a:lnTo>
                    <a:pt x="394" y="611"/>
                  </a:lnTo>
                  <a:lnTo>
                    <a:pt x="403" y="608"/>
                  </a:lnTo>
                  <a:lnTo>
                    <a:pt x="412" y="605"/>
                  </a:lnTo>
                  <a:lnTo>
                    <a:pt x="419" y="600"/>
                  </a:lnTo>
                  <a:lnTo>
                    <a:pt x="424" y="593"/>
                  </a:lnTo>
                  <a:lnTo>
                    <a:pt x="428" y="585"/>
                  </a:lnTo>
                  <a:lnTo>
                    <a:pt x="430" y="575"/>
                  </a:lnTo>
                  <a:lnTo>
                    <a:pt x="431" y="564"/>
                  </a:lnTo>
                  <a:lnTo>
                    <a:pt x="431" y="557"/>
                  </a:lnTo>
                  <a:lnTo>
                    <a:pt x="428" y="550"/>
                  </a:lnTo>
                  <a:lnTo>
                    <a:pt x="426" y="544"/>
                  </a:lnTo>
                  <a:lnTo>
                    <a:pt x="424" y="538"/>
                  </a:lnTo>
                  <a:lnTo>
                    <a:pt x="433" y="536"/>
                  </a:lnTo>
                  <a:lnTo>
                    <a:pt x="441" y="532"/>
                  </a:lnTo>
                  <a:lnTo>
                    <a:pt x="449" y="527"/>
                  </a:lnTo>
                  <a:lnTo>
                    <a:pt x="455" y="523"/>
                  </a:lnTo>
                  <a:lnTo>
                    <a:pt x="460" y="516"/>
                  </a:lnTo>
                  <a:lnTo>
                    <a:pt x="464" y="508"/>
                  </a:lnTo>
                  <a:lnTo>
                    <a:pt x="466" y="501"/>
                  </a:lnTo>
                  <a:lnTo>
                    <a:pt x="466" y="492"/>
                  </a:lnTo>
                  <a:lnTo>
                    <a:pt x="466" y="481"/>
                  </a:lnTo>
                  <a:lnTo>
                    <a:pt x="464" y="472"/>
                  </a:lnTo>
                  <a:lnTo>
                    <a:pt x="460" y="462"/>
                  </a:lnTo>
                  <a:lnTo>
                    <a:pt x="456" y="455"/>
                  </a:lnTo>
                  <a:lnTo>
                    <a:pt x="465" y="451"/>
                  </a:lnTo>
                  <a:lnTo>
                    <a:pt x="475" y="447"/>
                  </a:lnTo>
                  <a:lnTo>
                    <a:pt x="482" y="441"/>
                  </a:lnTo>
                  <a:lnTo>
                    <a:pt x="489" y="433"/>
                  </a:lnTo>
                  <a:lnTo>
                    <a:pt x="495" y="425"/>
                  </a:lnTo>
                  <a:lnTo>
                    <a:pt x="499" y="416"/>
                  </a:lnTo>
                  <a:lnTo>
                    <a:pt x="502" y="406"/>
                  </a:lnTo>
                  <a:lnTo>
                    <a:pt x="502" y="397"/>
                  </a:lnTo>
                  <a:lnTo>
                    <a:pt x="502" y="391"/>
                  </a:lnTo>
                  <a:lnTo>
                    <a:pt x="501" y="386"/>
                  </a:lnTo>
                  <a:lnTo>
                    <a:pt x="500" y="380"/>
                  </a:lnTo>
                  <a:lnTo>
                    <a:pt x="497" y="375"/>
                  </a:lnTo>
                  <a:lnTo>
                    <a:pt x="491" y="366"/>
                  </a:lnTo>
                  <a:lnTo>
                    <a:pt x="484" y="357"/>
                  </a:lnTo>
                  <a:lnTo>
                    <a:pt x="495" y="353"/>
                  </a:lnTo>
                  <a:lnTo>
                    <a:pt x="503" y="345"/>
                  </a:lnTo>
                  <a:lnTo>
                    <a:pt x="510" y="338"/>
                  </a:lnTo>
                  <a:lnTo>
                    <a:pt x="516" y="329"/>
                  </a:lnTo>
                  <a:lnTo>
                    <a:pt x="521" y="319"/>
                  </a:lnTo>
                  <a:lnTo>
                    <a:pt x="523" y="309"/>
                  </a:lnTo>
                  <a:lnTo>
                    <a:pt x="526" y="298"/>
                  </a:lnTo>
                  <a:lnTo>
                    <a:pt x="527" y="2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136">
              <a:extLst>
                <a:ext uri="{FF2B5EF4-FFF2-40B4-BE49-F238E27FC236}">
                  <a16:creationId xmlns:a16="http://schemas.microsoft.com/office/drawing/2014/main" id="{5DDF2CC9-40C0-434C-9E8D-4EBAA0CDBF7A}"/>
                </a:ext>
              </a:extLst>
            </p:cNvPr>
            <p:cNvSpPr>
              <a:spLocks noEditPoints="1"/>
            </p:cNvSpPr>
            <p:nvPr/>
          </p:nvSpPr>
          <p:spPr bwMode="auto">
            <a:xfrm>
              <a:off x="7600950" y="879475"/>
              <a:ext cx="66675" cy="152400"/>
            </a:xfrm>
            <a:custGeom>
              <a:avLst/>
              <a:gdLst>
                <a:gd name="T0" fmla="*/ 104 w 168"/>
                <a:gd name="T1" fmla="*/ 330 h 385"/>
                <a:gd name="T2" fmla="*/ 98 w 168"/>
                <a:gd name="T3" fmla="*/ 329 h 385"/>
                <a:gd name="T4" fmla="*/ 93 w 168"/>
                <a:gd name="T5" fmla="*/ 326 h 385"/>
                <a:gd name="T6" fmla="*/ 90 w 168"/>
                <a:gd name="T7" fmla="*/ 320 h 385"/>
                <a:gd name="T8" fmla="*/ 88 w 168"/>
                <a:gd name="T9" fmla="*/ 316 h 385"/>
                <a:gd name="T10" fmla="*/ 90 w 168"/>
                <a:gd name="T11" fmla="*/ 310 h 385"/>
                <a:gd name="T12" fmla="*/ 93 w 168"/>
                <a:gd name="T13" fmla="*/ 305 h 385"/>
                <a:gd name="T14" fmla="*/ 98 w 168"/>
                <a:gd name="T15" fmla="*/ 301 h 385"/>
                <a:gd name="T16" fmla="*/ 104 w 168"/>
                <a:gd name="T17" fmla="*/ 300 h 385"/>
                <a:gd name="T18" fmla="*/ 110 w 168"/>
                <a:gd name="T19" fmla="*/ 301 h 385"/>
                <a:gd name="T20" fmla="*/ 115 w 168"/>
                <a:gd name="T21" fmla="*/ 305 h 385"/>
                <a:gd name="T22" fmla="*/ 117 w 168"/>
                <a:gd name="T23" fmla="*/ 310 h 385"/>
                <a:gd name="T24" fmla="*/ 118 w 168"/>
                <a:gd name="T25" fmla="*/ 316 h 385"/>
                <a:gd name="T26" fmla="*/ 117 w 168"/>
                <a:gd name="T27" fmla="*/ 320 h 385"/>
                <a:gd name="T28" fmla="*/ 115 w 168"/>
                <a:gd name="T29" fmla="*/ 326 h 385"/>
                <a:gd name="T30" fmla="*/ 110 w 168"/>
                <a:gd name="T31" fmla="*/ 329 h 385"/>
                <a:gd name="T32" fmla="*/ 104 w 168"/>
                <a:gd name="T33" fmla="*/ 330 h 385"/>
                <a:gd name="T34" fmla="*/ 104 w 168"/>
                <a:gd name="T35" fmla="*/ 330 h 385"/>
                <a:gd name="T36" fmla="*/ 156 w 168"/>
                <a:gd name="T37" fmla="*/ 2 h 385"/>
                <a:gd name="T38" fmla="*/ 13 w 168"/>
                <a:gd name="T39" fmla="*/ 0 h 385"/>
                <a:gd name="T40" fmla="*/ 9 w 168"/>
                <a:gd name="T41" fmla="*/ 2 h 385"/>
                <a:gd name="T42" fmla="*/ 4 w 168"/>
                <a:gd name="T43" fmla="*/ 4 h 385"/>
                <a:gd name="T44" fmla="*/ 2 w 168"/>
                <a:gd name="T45" fmla="*/ 9 h 385"/>
                <a:gd name="T46" fmla="*/ 0 w 168"/>
                <a:gd name="T47" fmla="*/ 14 h 385"/>
                <a:gd name="T48" fmla="*/ 0 w 168"/>
                <a:gd name="T49" fmla="*/ 373 h 385"/>
                <a:gd name="T50" fmla="*/ 2 w 168"/>
                <a:gd name="T51" fmla="*/ 378 h 385"/>
                <a:gd name="T52" fmla="*/ 4 w 168"/>
                <a:gd name="T53" fmla="*/ 381 h 385"/>
                <a:gd name="T54" fmla="*/ 9 w 168"/>
                <a:gd name="T55" fmla="*/ 383 h 385"/>
                <a:gd name="T56" fmla="*/ 13 w 168"/>
                <a:gd name="T57" fmla="*/ 385 h 385"/>
                <a:gd name="T58" fmla="*/ 156 w 168"/>
                <a:gd name="T59" fmla="*/ 385 h 385"/>
                <a:gd name="T60" fmla="*/ 161 w 168"/>
                <a:gd name="T61" fmla="*/ 383 h 385"/>
                <a:gd name="T62" fmla="*/ 165 w 168"/>
                <a:gd name="T63" fmla="*/ 381 h 385"/>
                <a:gd name="T64" fmla="*/ 168 w 168"/>
                <a:gd name="T65" fmla="*/ 378 h 385"/>
                <a:gd name="T66" fmla="*/ 168 w 168"/>
                <a:gd name="T67" fmla="*/ 373 h 385"/>
                <a:gd name="T68" fmla="*/ 168 w 168"/>
                <a:gd name="T69" fmla="*/ 303 h 385"/>
                <a:gd name="T70" fmla="*/ 168 w 168"/>
                <a:gd name="T71" fmla="*/ 72 h 385"/>
                <a:gd name="T72" fmla="*/ 168 w 168"/>
                <a:gd name="T73" fmla="*/ 14 h 385"/>
                <a:gd name="T74" fmla="*/ 168 w 168"/>
                <a:gd name="T75" fmla="*/ 9 h 385"/>
                <a:gd name="T76" fmla="*/ 166 w 168"/>
                <a:gd name="T77" fmla="*/ 5 h 385"/>
                <a:gd name="T78" fmla="*/ 161 w 168"/>
                <a:gd name="T79" fmla="*/ 3 h 385"/>
                <a:gd name="T80" fmla="*/ 156 w 168"/>
                <a:gd name="T81" fmla="*/ 2 h 385"/>
                <a:gd name="T82" fmla="*/ 156 w 168"/>
                <a:gd name="T83" fmla="*/ 2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8" h="385">
                  <a:moveTo>
                    <a:pt x="104" y="330"/>
                  </a:moveTo>
                  <a:lnTo>
                    <a:pt x="98" y="329"/>
                  </a:lnTo>
                  <a:lnTo>
                    <a:pt x="93" y="326"/>
                  </a:lnTo>
                  <a:lnTo>
                    <a:pt x="90" y="320"/>
                  </a:lnTo>
                  <a:lnTo>
                    <a:pt x="88" y="316"/>
                  </a:lnTo>
                  <a:lnTo>
                    <a:pt x="90" y="310"/>
                  </a:lnTo>
                  <a:lnTo>
                    <a:pt x="93" y="305"/>
                  </a:lnTo>
                  <a:lnTo>
                    <a:pt x="98" y="301"/>
                  </a:lnTo>
                  <a:lnTo>
                    <a:pt x="104" y="300"/>
                  </a:lnTo>
                  <a:lnTo>
                    <a:pt x="110" y="301"/>
                  </a:lnTo>
                  <a:lnTo>
                    <a:pt x="115" y="305"/>
                  </a:lnTo>
                  <a:lnTo>
                    <a:pt x="117" y="310"/>
                  </a:lnTo>
                  <a:lnTo>
                    <a:pt x="118" y="316"/>
                  </a:lnTo>
                  <a:lnTo>
                    <a:pt x="117" y="320"/>
                  </a:lnTo>
                  <a:lnTo>
                    <a:pt x="115" y="326"/>
                  </a:lnTo>
                  <a:lnTo>
                    <a:pt x="110" y="329"/>
                  </a:lnTo>
                  <a:lnTo>
                    <a:pt x="104" y="330"/>
                  </a:lnTo>
                  <a:lnTo>
                    <a:pt x="104" y="330"/>
                  </a:lnTo>
                  <a:close/>
                  <a:moveTo>
                    <a:pt x="156" y="2"/>
                  </a:moveTo>
                  <a:lnTo>
                    <a:pt x="13" y="0"/>
                  </a:lnTo>
                  <a:lnTo>
                    <a:pt x="9" y="2"/>
                  </a:lnTo>
                  <a:lnTo>
                    <a:pt x="4" y="4"/>
                  </a:lnTo>
                  <a:lnTo>
                    <a:pt x="2" y="9"/>
                  </a:lnTo>
                  <a:lnTo>
                    <a:pt x="0" y="14"/>
                  </a:lnTo>
                  <a:lnTo>
                    <a:pt x="0" y="373"/>
                  </a:lnTo>
                  <a:lnTo>
                    <a:pt x="2" y="378"/>
                  </a:lnTo>
                  <a:lnTo>
                    <a:pt x="4" y="381"/>
                  </a:lnTo>
                  <a:lnTo>
                    <a:pt x="9" y="383"/>
                  </a:lnTo>
                  <a:lnTo>
                    <a:pt x="13" y="385"/>
                  </a:lnTo>
                  <a:lnTo>
                    <a:pt x="156" y="385"/>
                  </a:lnTo>
                  <a:lnTo>
                    <a:pt x="161" y="383"/>
                  </a:lnTo>
                  <a:lnTo>
                    <a:pt x="165" y="381"/>
                  </a:lnTo>
                  <a:lnTo>
                    <a:pt x="168" y="378"/>
                  </a:lnTo>
                  <a:lnTo>
                    <a:pt x="168" y="373"/>
                  </a:lnTo>
                  <a:lnTo>
                    <a:pt x="168" y="303"/>
                  </a:lnTo>
                  <a:lnTo>
                    <a:pt x="168" y="72"/>
                  </a:lnTo>
                  <a:lnTo>
                    <a:pt x="168" y="14"/>
                  </a:lnTo>
                  <a:lnTo>
                    <a:pt x="168" y="9"/>
                  </a:lnTo>
                  <a:lnTo>
                    <a:pt x="166" y="5"/>
                  </a:lnTo>
                  <a:lnTo>
                    <a:pt x="161" y="3"/>
                  </a:lnTo>
                  <a:lnTo>
                    <a:pt x="156" y="2"/>
                  </a:lnTo>
                  <a:lnTo>
                    <a:pt x="15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2" name="Group 41">
            <a:extLst>
              <a:ext uri="{FF2B5EF4-FFF2-40B4-BE49-F238E27FC236}">
                <a16:creationId xmlns:a16="http://schemas.microsoft.com/office/drawing/2014/main" id="{610637C8-AA67-4B39-A276-C3ADAA78A8DA}"/>
              </a:ext>
            </a:extLst>
          </p:cNvPr>
          <p:cNvGrpSpPr/>
          <p:nvPr/>
        </p:nvGrpSpPr>
        <p:grpSpPr>
          <a:xfrm>
            <a:off x="8771370" y="3440984"/>
            <a:ext cx="418367" cy="367234"/>
            <a:chOff x="8170863" y="795338"/>
            <a:chExt cx="285750" cy="250825"/>
          </a:xfrm>
          <a:solidFill>
            <a:srgbClr val="FFC000"/>
          </a:solidFill>
        </p:grpSpPr>
        <p:sp>
          <p:nvSpPr>
            <p:cNvPr id="43" name="Freeform 3137">
              <a:extLst>
                <a:ext uri="{FF2B5EF4-FFF2-40B4-BE49-F238E27FC236}">
                  <a16:creationId xmlns:a16="http://schemas.microsoft.com/office/drawing/2014/main" id="{E4BAA45B-188F-462D-A995-0F4844F289BA}"/>
                </a:ext>
              </a:extLst>
            </p:cNvPr>
            <p:cNvSpPr>
              <a:spLocks/>
            </p:cNvSpPr>
            <p:nvPr/>
          </p:nvSpPr>
          <p:spPr bwMode="auto">
            <a:xfrm>
              <a:off x="8170863" y="804863"/>
              <a:ext cx="209550" cy="241300"/>
            </a:xfrm>
            <a:custGeom>
              <a:avLst/>
              <a:gdLst>
                <a:gd name="T0" fmla="*/ 143 w 526"/>
                <a:gd name="T1" fmla="*/ 0 h 610"/>
                <a:gd name="T2" fmla="*/ 122 w 526"/>
                <a:gd name="T3" fmla="*/ 3 h 610"/>
                <a:gd name="T4" fmla="*/ 107 w 526"/>
                <a:gd name="T5" fmla="*/ 12 h 610"/>
                <a:gd name="T6" fmla="*/ 98 w 526"/>
                <a:gd name="T7" fmla="*/ 26 h 610"/>
                <a:gd name="T8" fmla="*/ 95 w 526"/>
                <a:gd name="T9" fmla="*/ 48 h 610"/>
                <a:gd name="T10" fmla="*/ 97 w 526"/>
                <a:gd name="T11" fmla="*/ 61 h 610"/>
                <a:gd name="T12" fmla="*/ 103 w 526"/>
                <a:gd name="T13" fmla="*/ 73 h 610"/>
                <a:gd name="T14" fmla="*/ 85 w 526"/>
                <a:gd name="T15" fmla="*/ 79 h 610"/>
                <a:gd name="T16" fmla="*/ 71 w 526"/>
                <a:gd name="T17" fmla="*/ 89 h 610"/>
                <a:gd name="T18" fmla="*/ 63 w 526"/>
                <a:gd name="T19" fmla="*/ 102 h 610"/>
                <a:gd name="T20" fmla="*/ 59 w 526"/>
                <a:gd name="T21" fmla="*/ 119 h 610"/>
                <a:gd name="T22" fmla="*/ 61 w 526"/>
                <a:gd name="T23" fmla="*/ 141 h 610"/>
                <a:gd name="T24" fmla="*/ 70 w 526"/>
                <a:gd name="T25" fmla="*/ 157 h 610"/>
                <a:gd name="T26" fmla="*/ 52 w 526"/>
                <a:gd name="T27" fmla="*/ 165 h 610"/>
                <a:gd name="T28" fmla="*/ 36 w 526"/>
                <a:gd name="T29" fmla="*/ 179 h 610"/>
                <a:gd name="T30" fmla="*/ 27 w 526"/>
                <a:gd name="T31" fmla="*/ 195 h 610"/>
                <a:gd name="T32" fmla="*/ 23 w 526"/>
                <a:gd name="T33" fmla="*/ 215 h 610"/>
                <a:gd name="T34" fmla="*/ 25 w 526"/>
                <a:gd name="T35" fmla="*/ 226 h 610"/>
                <a:gd name="T36" fmla="*/ 28 w 526"/>
                <a:gd name="T37" fmla="*/ 236 h 610"/>
                <a:gd name="T38" fmla="*/ 41 w 526"/>
                <a:gd name="T39" fmla="*/ 255 h 610"/>
                <a:gd name="T40" fmla="*/ 23 w 526"/>
                <a:gd name="T41" fmla="*/ 265 h 610"/>
                <a:gd name="T42" fmla="*/ 9 w 526"/>
                <a:gd name="T43" fmla="*/ 283 h 610"/>
                <a:gd name="T44" fmla="*/ 2 w 526"/>
                <a:gd name="T45" fmla="*/ 303 h 610"/>
                <a:gd name="T46" fmla="*/ 0 w 526"/>
                <a:gd name="T47" fmla="*/ 324 h 610"/>
                <a:gd name="T48" fmla="*/ 1 w 526"/>
                <a:gd name="T49" fmla="*/ 334 h 610"/>
                <a:gd name="T50" fmla="*/ 4 w 526"/>
                <a:gd name="T51" fmla="*/ 346 h 610"/>
                <a:gd name="T52" fmla="*/ 17 w 526"/>
                <a:gd name="T53" fmla="*/ 365 h 610"/>
                <a:gd name="T54" fmla="*/ 36 w 526"/>
                <a:gd name="T55" fmla="*/ 378 h 610"/>
                <a:gd name="T56" fmla="*/ 47 w 526"/>
                <a:gd name="T57" fmla="*/ 382 h 610"/>
                <a:gd name="T58" fmla="*/ 59 w 526"/>
                <a:gd name="T59" fmla="*/ 383 h 610"/>
                <a:gd name="T60" fmla="*/ 277 w 526"/>
                <a:gd name="T61" fmla="*/ 397 h 610"/>
                <a:gd name="T62" fmla="*/ 265 w 526"/>
                <a:gd name="T63" fmla="*/ 435 h 610"/>
                <a:gd name="T64" fmla="*/ 255 w 526"/>
                <a:gd name="T65" fmla="*/ 480 h 610"/>
                <a:gd name="T66" fmla="*/ 253 w 526"/>
                <a:gd name="T67" fmla="*/ 512 h 610"/>
                <a:gd name="T68" fmla="*/ 254 w 526"/>
                <a:gd name="T69" fmla="*/ 532 h 610"/>
                <a:gd name="T70" fmla="*/ 260 w 526"/>
                <a:gd name="T71" fmla="*/ 552 h 610"/>
                <a:gd name="T72" fmla="*/ 268 w 526"/>
                <a:gd name="T73" fmla="*/ 571 h 610"/>
                <a:gd name="T74" fmla="*/ 278 w 526"/>
                <a:gd name="T75" fmla="*/ 585 h 610"/>
                <a:gd name="T76" fmla="*/ 287 w 526"/>
                <a:gd name="T77" fmla="*/ 596 h 610"/>
                <a:gd name="T78" fmla="*/ 302 w 526"/>
                <a:gd name="T79" fmla="*/ 606 h 610"/>
                <a:gd name="T80" fmla="*/ 318 w 526"/>
                <a:gd name="T81" fmla="*/ 610 h 610"/>
                <a:gd name="T82" fmla="*/ 333 w 526"/>
                <a:gd name="T83" fmla="*/ 609 h 610"/>
                <a:gd name="T84" fmla="*/ 350 w 526"/>
                <a:gd name="T85" fmla="*/ 602 h 610"/>
                <a:gd name="T86" fmla="*/ 362 w 526"/>
                <a:gd name="T87" fmla="*/ 588 h 610"/>
                <a:gd name="T88" fmla="*/ 369 w 526"/>
                <a:gd name="T89" fmla="*/ 570 h 610"/>
                <a:gd name="T90" fmla="*/ 372 w 526"/>
                <a:gd name="T91" fmla="*/ 540 h 610"/>
                <a:gd name="T92" fmla="*/ 379 w 526"/>
                <a:gd name="T93" fmla="*/ 503 h 610"/>
                <a:gd name="T94" fmla="*/ 393 w 526"/>
                <a:gd name="T95" fmla="*/ 466 h 610"/>
                <a:gd name="T96" fmla="*/ 412 w 526"/>
                <a:gd name="T97" fmla="*/ 432 h 610"/>
                <a:gd name="T98" fmla="*/ 435 w 526"/>
                <a:gd name="T99" fmla="*/ 400 h 610"/>
                <a:gd name="T100" fmla="*/ 460 w 526"/>
                <a:gd name="T101" fmla="*/ 370 h 610"/>
                <a:gd name="T102" fmla="*/ 487 w 526"/>
                <a:gd name="T103" fmla="*/ 346 h 610"/>
                <a:gd name="T104" fmla="*/ 513 w 526"/>
                <a:gd name="T105" fmla="*/ 327 h 610"/>
                <a:gd name="T106" fmla="*/ 526 w 526"/>
                <a:gd name="T107" fmla="*/ 30 h 610"/>
                <a:gd name="T108" fmla="*/ 493 w 526"/>
                <a:gd name="T109" fmla="*/ 23 h 610"/>
                <a:gd name="T110" fmla="*/ 465 w 526"/>
                <a:gd name="T111" fmla="*/ 16 h 610"/>
                <a:gd name="T112" fmla="*/ 411 w 526"/>
                <a:gd name="T113" fmla="*/ 5 h 610"/>
                <a:gd name="T114" fmla="*/ 381 w 526"/>
                <a:gd name="T115" fmla="*/ 1 h 610"/>
                <a:gd name="T116" fmla="*/ 347 w 526"/>
                <a:gd name="T117" fmla="*/ 0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6" h="610">
                  <a:moveTo>
                    <a:pt x="347" y="0"/>
                  </a:moveTo>
                  <a:lnTo>
                    <a:pt x="143" y="0"/>
                  </a:lnTo>
                  <a:lnTo>
                    <a:pt x="132" y="0"/>
                  </a:lnTo>
                  <a:lnTo>
                    <a:pt x="122" y="3"/>
                  </a:lnTo>
                  <a:lnTo>
                    <a:pt x="114" y="6"/>
                  </a:lnTo>
                  <a:lnTo>
                    <a:pt x="107" y="12"/>
                  </a:lnTo>
                  <a:lnTo>
                    <a:pt x="102" y="18"/>
                  </a:lnTo>
                  <a:lnTo>
                    <a:pt x="98" y="26"/>
                  </a:lnTo>
                  <a:lnTo>
                    <a:pt x="96" y="37"/>
                  </a:lnTo>
                  <a:lnTo>
                    <a:pt x="95" y="48"/>
                  </a:lnTo>
                  <a:lnTo>
                    <a:pt x="96" y="55"/>
                  </a:lnTo>
                  <a:lnTo>
                    <a:pt x="97" y="61"/>
                  </a:lnTo>
                  <a:lnTo>
                    <a:pt x="99" y="68"/>
                  </a:lnTo>
                  <a:lnTo>
                    <a:pt x="103" y="73"/>
                  </a:lnTo>
                  <a:lnTo>
                    <a:pt x="94" y="75"/>
                  </a:lnTo>
                  <a:lnTo>
                    <a:pt x="85" y="79"/>
                  </a:lnTo>
                  <a:lnTo>
                    <a:pt x="77" y="83"/>
                  </a:lnTo>
                  <a:lnTo>
                    <a:pt x="71" y="89"/>
                  </a:lnTo>
                  <a:lnTo>
                    <a:pt x="66" y="95"/>
                  </a:lnTo>
                  <a:lnTo>
                    <a:pt x="63" y="102"/>
                  </a:lnTo>
                  <a:lnTo>
                    <a:pt x="60" y="111"/>
                  </a:lnTo>
                  <a:lnTo>
                    <a:pt x="59" y="119"/>
                  </a:lnTo>
                  <a:lnTo>
                    <a:pt x="60" y="131"/>
                  </a:lnTo>
                  <a:lnTo>
                    <a:pt x="61" y="141"/>
                  </a:lnTo>
                  <a:lnTo>
                    <a:pt x="65" y="149"/>
                  </a:lnTo>
                  <a:lnTo>
                    <a:pt x="70" y="157"/>
                  </a:lnTo>
                  <a:lnTo>
                    <a:pt x="60" y="161"/>
                  </a:lnTo>
                  <a:lnTo>
                    <a:pt x="52" y="165"/>
                  </a:lnTo>
                  <a:lnTo>
                    <a:pt x="44" y="171"/>
                  </a:lnTo>
                  <a:lnTo>
                    <a:pt x="36" y="179"/>
                  </a:lnTo>
                  <a:lnTo>
                    <a:pt x="32" y="187"/>
                  </a:lnTo>
                  <a:lnTo>
                    <a:pt x="27" y="195"/>
                  </a:lnTo>
                  <a:lnTo>
                    <a:pt x="25" y="206"/>
                  </a:lnTo>
                  <a:lnTo>
                    <a:pt x="23" y="215"/>
                  </a:lnTo>
                  <a:lnTo>
                    <a:pt x="23" y="221"/>
                  </a:lnTo>
                  <a:lnTo>
                    <a:pt x="25" y="226"/>
                  </a:lnTo>
                  <a:lnTo>
                    <a:pt x="26" y="231"/>
                  </a:lnTo>
                  <a:lnTo>
                    <a:pt x="28" y="236"/>
                  </a:lnTo>
                  <a:lnTo>
                    <a:pt x="34" y="245"/>
                  </a:lnTo>
                  <a:lnTo>
                    <a:pt x="41" y="255"/>
                  </a:lnTo>
                  <a:lnTo>
                    <a:pt x="32" y="259"/>
                  </a:lnTo>
                  <a:lnTo>
                    <a:pt x="23" y="265"/>
                  </a:lnTo>
                  <a:lnTo>
                    <a:pt x="15" y="274"/>
                  </a:lnTo>
                  <a:lnTo>
                    <a:pt x="9" y="283"/>
                  </a:lnTo>
                  <a:lnTo>
                    <a:pt x="5" y="293"/>
                  </a:lnTo>
                  <a:lnTo>
                    <a:pt x="2" y="303"/>
                  </a:lnTo>
                  <a:lnTo>
                    <a:pt x="0" y="313"/>
                  </a:lnTo>
                  <a:lnTo>
                    <a:pt x="0" y="324"/>
                  </a:lnTo>
                  <a:lnTo>
                    <a:pt x="0" y="330"/>
                  </a:lnTo>
                  <a:lnTo>
                    <a:pt x="1" y="334"/>
                  </a:lnTo>
                  <a:lnTo>
                    <a:pt x="2" y="340"/>
                  </a:lnTo>
                  <a:lnTo>
                    <a:pt x="4" y="346"/>
                  </a:lnTo>
                  <a:lnTo>
                    <a:pt x="10" y="356"/>
                  </a:lnTo>
                  <a:lnTo>
                    <a:pt x="17" y="365"/>
                  </a:lnTo>
                  <a:lnTo>
                    <a:pt x="26" y="372"/>
                  </a:lnTo>
                  <a:lnTo>
                    <a:pt x="36" y="378"/>
                  </a:lnTo>
                  <a:lnTo>
                    <a:pt x="42" y="381"/>
                  </a:lnTo>
                  <a:lnTo>
                    <a:pt x="47" y="382"/>
                  </a:lnTo>
                  <a:lnTo>
                    <a:pt x="53" y="383"/>
                  </a:lnTo>
                  <a:lnTo>
                    <a:pt x="59" y="383"/>
                  </a:lnTo>
                  <a:lnTo>
                    <a:pt x="281" y="383"/>
                  </a:lnTo>
                  <a:lnTo>
                    <a:pt x="277" y="397"/>
                  </a:lnTo>
                  <a:lnTo>
                    <a:pt x="271" y="415"/>
                  </a:lnTo>
                  <a:lnTo>
                    <a:pt x="265" y="435"/>
                  </a:lnTo>
                  <a:lnTo>
                    <a:pt x="260" y="458"/>
                  </a:lnTo>
                  <a:lnTo>
                    <a:pt x="255" y="480"/>
                  </a:lnTo>
                  <a:lnTo>
                    <a:pt x="253" y="502"/>
                  </a:lnTo>
                  <a:lnTo>
                    <a:pt x="253" y="512"/>
                  </a:lnTo>
                  <a:lnTo>
                    <a:pt x="253" y="522"/>
                  </a:lnTo>
                  <a:lnTo>
                    <a:pt x="254" y="532"/>
                  </a:lnTo>
                  <a:lnTo>
                    <a:pt x="256" y="540"/>
                  </a:lnTo>
                  <a:lnTo>
                    <a:pt x="260" y="552"/>
                  </a:lnTo>
                  <a:lnTo>
                    <a:pt x="264" y="562"/>
                  </a:lnTo>
                  <a:lnTo>
                    <a:pt x="268" y="571"/>
                  </a:lnTo>
                  <a:lnTo>
                    <a:pt x="273" y="579"/>
                  </a:lnTo>
                  <a:lnTo>
                    <a:pt x="278" y="585"/>
                  </a:lnTo>
                  <a:lnTo>
                    <a:pt x="283" y="591"/>
                  </a:lnTo>
                  <a:lnTo>
                    <a:pt x="287" y="596"/>
                  </a:lnTo>
                  <a:lnTo>
                    <a:pt x="292" y="600"/>
                  </a:lnTo>
                  <a:lnTo>
                    <a:pt x="302" y="606"/>
                  </a:lnTo>
                  <a:lnTo>
                    <a:pt x="311" y="609"/>
                  </a:lnTo>
                  <a:lnTo>
                    <a:pt x="318" y="610"/>
                  </a:lnTo>
                  <a:lnTo>
                    <a:pt x="323" y="610"/>
                  </a:lnTo>
                  <a:lnTo>
                    <a:pt x="333" y="609"/>
                  </a:lnTo>
                  <a:lnTo>
                    <a:pt x="342" y="607"/>
                  </a:lnTo>
                  <a:lnTo>
                    <a:pt x="350" y="602"/>
                  </a:lnTo>
                  <a:lnTo>
                    <a:pt x="356" y="596"/>
                  </a:lnTo>
                  <a:lnTo>
                    <a:pt x="362" y="588"/>
                  </a:lnTo>
                  <a:lnTo>
                    <a:pt x="367" y="579"/>
                  </a:lnTo>
                  <a:lnTo>
                    <a:pt x="369" y="570"/>
                  </a:lnTo>
                  <a:lnTo>
                    <a:pt x="371" y="559"/>
                  </a:lnTo>
                  <a:lnTo>
                    <a:pt x="372" y="540"/>
                  </a:lnTo>
                  <a:lnTo>
                    <a:pt x="374" y="522"/>
                  </a:lnTo>
                  <a:lnTo>
                    <a:pt x="379" y="503"/>
                  </a:lnTo>
                  <a:lnTo>
                    <a:pt x="385" y="485"/>
                  </a:lnTo>
                  <a:lnTo>
                    <a:pt x="393" y="466"/>
                  </a:lnTo>
                  <a:lnTo>
                    <a:pt x="402" y="449"/>
                  </a:lnTo>
                  <a:lnTo>
                    <a:pt x="412" y="432"/>
                  </a:lnTo>
                  <a:lnTo>
                    <a:pt x="423" y="415"/>
                  </a:lnTo>
                  <a:lnTo>
                    <a:pt x="435" y="400"/>
                  </a:lnTo>
                  <a:lnTo>
                    <a:pt x="447" y="384"/>
                  </a:lnTo>
                  <a:lnTo>
                    <a:pt x="460" y="370"/>
                  </a:lnTo>
                  <a:lnTo>
                    <a:pt x="473" y="358"/>
                  </a:lnTo>
                  <a:lnTo>
                    <a:pt x="487" y="346"/>
                  </a:lnTo>
                  <a:lnTo>
                    <a:pt x="500" y="337"/>
                  </a:lnTo>
                  <a:lnTo>
                    <a:pt x="513" y="327"/>
                  </a:lnTo>
                  <a:lnTo>
                    <a:pt x="526" y="321"/>
                  </a:lnTo>
                  <a:lnTo>
                    <a:pt x="526" y="30"/>
                  </a:lnTo>
                  <a:lnTo>
                    <a:pt x="509" y="26"/>
                  </a:lnTo>
                  <a:lnTo>
                    <a:pt x="493" y="23"/>
                  </a:lnTo>
                  <a:lnTo>
                    <a:pt x="479" y="19"/>
                  </a:lnTo>
                  <a:lnTo>
                    <a:pt x="465" y="16"/>
                  </a:lnTo>
                  <a:lnTo>
                    <a:pt x="438" y="10"/>
                  </a:lnTo>
                  <a:lnTo>
                    <a:pt x="411" y="5"/>
                  </a:lnTo>
                  <a:lnTo>
                    <a:pt x="397" y="3"/>
                  </a:lnTo>
                  <a:lnTo>
                    <a:pt x="381" y="1"/>
                  </a:lnTo>
                  <a:lnTo>
                    <a:pt x="365" y="0"/>
                  </a:lnTo>
                  <a:lnTo>
                    <a:pt x="34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3138">
              <a:extLst>
                <a:ext uri="{FF2B5EF4-FFF2-40B4-BE49-F238E27FC236}">
                  <a16:creationId xmlns:a16="http://schemas.microsoft.com/office/drawing/2014/main" id="{D447C798-15D1-423C-B03E-200773BDB299}"/>
                </a:ext>
              </a:extLst>
            </p:cNvPr>
            <p:cNvSpPr>
              <a:spLocks noEditPoints="1"/>
            </p:cNvSpPr>
            <p:nvPr/>
          </p:nvSpPr>
          <p:spPr bwMode="auto">
            <a:xfrm>
              <a:off x="8389938" y="795338"/>
              <a:ext cx="66675" cy="150813"/>
            </a:xfrm>
            <a:custGeom>
              <a:avLst/>
              <a:gdLst>
                <a:gd name="T0" fmla="*/ 66 w 168"/>
                <a:gd name="T1" fmla="*/ 85 h 383"/>
                <a:gd name="T2" fmla="*/ 60 w 168"/>
                <a:gd name="T3" fmla="*/ 84 h 383"/>
                <a:gd name="T4" fmla="*/ 55 w 168"/>
                <a:gd name="T5" fmla="*/ 80 h 383"/>
                <a:gd name="T6" fmla="*/ 51 w 168"/>
                <a:gd name="T7" fmla="*/ 75 h 383"/>
                <a:gd name="T8" fmla="*/ 50 w 168"/>
                <a:gd name="T9" fmla="*/ 69 h 383"/>
                <a:gd name="T10" fmla="*/ 51 w 168"/>
                <a:gd name="T11" fmla="*/ 63 h 383"/>
                <a:gd name="T12" fmla="*/ 55 w 168"/>
                <a:gd name="T13" fmla="*/ 59 h 383"/>
                <a:gd name="T14" fmla="*/ 60 w 168"/>
                <a:gd name="T15" fmla="*/ 55 h 383"/>
                <a:gd name="T16" fmla="*/ 66 w 168"/>
                <a:gd name="T17" fmla="*/ 54 h 383"/>
                <a:gd name="T18" fmla="*/ 72 w 168"/>
                <a:gd name="T19" fmla="*/ 55 h 383"/>
                <a:gd name="T20" fmla="*/ 76 w 168"/>
                <a:gd name="T21" fmla="*/ 59 h 383"/>
                <a:gd name="T22" fmla="*/ 79 w 168"/>
                <a:gd name="T23" fmla="*/ 63 h 383"/>
                <a:gd name="T24" fmla="*/ 80 w 168"/>
                <a:gd name="T25" fmla="*/ 69 h 383"/>
                <a:gd name="T26" fmla="*/ 79 w 168"/>
                <a:gd name="T27" fmla="*/ 75 h 383"/>
                <a:gd name="T28" fmla="*/ 76 w 168"/>
                <a:gd name="T29" fmla="*/ 80 h 383"/>
                <a:gd name="T30" fmla="*/ 72 w 168"/>
                <a:gd name="T31" fmla="*/ 84 h 383"/>
                <a:gd name="T32" fmla="*/ 66 w 168"/>
                <a:gd name="T33" fmla="*/ 85 h 383"/>
                <a:gd name="T34" fmla="*/ 66 w 168"/>
                <a:gd name="T35" fmla="*/ 85 h 383"/>
                <a:gd name="T36" fmla="*/ 156 w 168"/>
                <a:gd name="T37" fmla="*/ 0 h 383"/>
                <a:gd name="T38" fmla="*/ 12 w 168"/>
                <a:gd name="T39" fmla="*/ 0 h 383"/>
                <a:gd name="T40" fmla="*/ 7 w 168"/>
                <a:gd name="T41" fmla="*/ 0 h 383"/>
                <a:gd name="T42" fmla="*/ 4 w 168"/>
                <a:gd name="T43" fmla="*/ 4 h 383"/>
                <a:gd name="T44" fmla="*/ 1 w 168"/>
                <a:gd name="T45" fmla="*/ 7 h 383"/>
                <a:gd name="T46" fmla="*/ 0 w 168"/>
                <a:gd name="T47" fmla="*/ 12 h 383"/>
                <a:gd name="T48" fmla="*/ 0 w 168"/>
                <a:gd name="T49" fmla="*/ 82 h 383"/>
                <a:gd name="T50" fmla="*/ 0 w 168"/>
                <a:gd name="T51" fmla="*/ 312 h 383"/>
                <a:gd name="T52" fmla="*/ 0 w 168"/>
                <a:gd name="T53" fmla="*/ 371 h 383"/>
                <a:gd name="T54" fmla="*/ 1 w 168"/>
                <a:gd name="T55" fmla="*/ 376 h 383"/>
                <a:gd name="T56" fmla="*/ 4 w 168"/>
                <a:gd name="T57" fmla="*/ 380 h 383"/>
                <a:gd name="T58" fmla="*/ 7 w 168"/>
                <a:gd name="T59" fmla="*/ 382 h 383"/>
                <a:gd name="T60" fmla="*/ 12 w 168"/>
                <a:gd name="T61" fmla="*/ 383 h 383"/>
                <a:gd name="T62" fmla="*/ 156 w 168"/>
                <a:gd name="T63" fmla="*/ 383 h 383"/>
                <a:gd name="T64" fmla="*/ 156 w 168"/>
                <a:gd name="T65" fmla="*/ 383 h 383"/>
                <a:gd name="T66" fmla="*/ 156 w 168"/>
                <a:gd name="T67" fmla="*/ 383 h 383"/>
                <a:gd name="T68" fmla="*/ 161 w 168"/>
                <a:gd name="T69" fmla="*/ 382 h 383"/>
                <a:gd name="T70" fmla="*/ 164 w 168"/>
                <a:gd name="T71" fmla="*/ 380 h 383"/>
                <a:gd name="T72" fmla="*/ 167 w 168"/>
                <a:gd name="T73" fmla="*/ 376 h 383"/>
                <a:gd name="T74" fmla="*/ 168 w 168"/>
                <a:gd name="T75" fmla="*/ 371 h 383"/>
                <a:gd name="T76" fmla="*/ 168 w 168"/>
                <a:gd name="T77" fmla="*/ 12 h 383"/>
                <a:gd name="T78" fmla="*/ 167 w 168"/>
                <a:gd name="T79" fmla="*/ 7 h 383"/>
                <a:gd name="T80" fmla="*/ 164 w 168"/>
                <a:gd name="T81" fmla="*/ 4 h 383"/>
                <a:gd name="T82" fmla="*/ 161 w 168"/>
                <a:gd name="T83" fmla="*/ 0 h 383"/>
                <a:gd name="T84" fmla="*/ 156 w 168"/>
                <a:gd name="T85" fmla="*/ 0 h 383"/>
                <a:gd name="T86" fmla="*/ 156 w 168"/>
                <a:gd name="T87" fmla="*/ 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8" h="383">
                  <a:moveTo>
                    <a:pt x="66" y="85"/>
                  </a:moveTo>
                  <a:lnTo>
                    <a:pt x="60" y="84"/>
                  </a:lnTo>
                  <a:lnTo>
                    <a:pt x="55" y="80"/>
                  </a:lnTo>
                  <a:lnTo>
                    <a:pt x="51" y="75"/>
                  </a:lnTo>
                  <a:lnTo>
                    <a:pt x="50" y="69"/>
                  </a:lnTo>
                  <a:lnTo>
                    <a:pt x="51" y="63"/>
                  </a:lnTo>
                  <a:lnTo>
                    <a:pt x="55" y="59"/>
                  </a:lnTo>
                  <a:lnTo>
                    <a:pt x="60" y="55"/>
                  </a:lnTo>
                  <a:lnTo>
                    <a:pt x="66" y="54"/>
                  </a:lnTo>
                  <a:lnTo>
                    <a:pt x="72" y="55"/>
                  </a:lnTo>
                  <a:lnTo>
                    <a:pt x="76" y="59"/>
                  </a:lnTo>
                  <a:lnTo>
                    <a:pt x="79" y="63"/>
                  </a:lnTo>
                  <a:lnTo>
                    <a:pt x="80" y="69"/>
                  </a:lnTo>
                  <a:lnTo>
                    <a:pt x="79" y="75"/>
                  </a:lnTo>
                  <a:lnTo>
                    <a:pt x="76" y="80"/>
                  </a:lnTo>
                  <a:lnTo>
                    <a:pt x="72" y="84"/>
                  </a:lnTo>
                  <a:lnTo>
                    <a:pt x="66" y="85"/>
                  </a:lnTo>
                  <a:lnTo>
                    <a:pt x="66" y="85"/>
                  </a:lnTo>
                  <a:close/>
                  <a:moveTo>
                    <a:pt x="156" y="0"/>
                  </a:moveTo>
                  <a:lnTo>
                    <a:pt x="12" y="0"/>
                  </a:lnTo>
                  <a:lnTo>
                    <a:pt x="7" y="0"/>
                  </a:lnTo>
                  <a:lnTo>
                    <a:pt x="4" y="4"/>
                  </a:lnTo>
                  <a:lnTo>
                    <a:pt x="1" y="7"/>
                  </a:lnTo>
                  <a:lnTo>
                    <a:pt x="0" y="12"/>
                  </a:lnTo>
                  <a:lnTo>
                    <a:pt x="0" y="82"/>
                  </a:lnTo>
                  <a:lnTo>
                    <a:pt x="0" y="312"/>
                  </a:lnTo>
                  <a:lnTo>
                    <a:pt x="0" y="371"/>
                  </a:lnTo>
                  <a:lnTo>
                    <a:pt x="1" y="376"/>
                  </a:lnTo>
                  <a:lnTo>
                    <a:pt x="4" y="380"/>
                  </a:lnTo>
                  <a:lnTo>
                    <a:pt x="7" y="382"/>
                  </a:lnTo>
                  <a:lnTo>
                    <a:pt x="12" y="383"/>
                  </a:lnTo>
                  <a:lnTo>
                    <a:pt x="156" y="383"/>
                  </a:lnTo>
                  <a:lnTo>
                    <a:pt x="156" y="383"/>
                  </a:lnTo>
                  <a:lnTo>
                    <a:pt x="156" y="383"/>
                  </a:lnTo>
                  <a:lnTo>
                    <a:pt x="161" y="382"/>
                  </a:lnTo>
                  <a:lnTo>
                    <a:pt x="164" y="380"/>
                  </a:lnTo>
                  <a:lnTo>
                    <a:pt x="167" y="376"/>
                  </a:lnTo>
                  <a:lnTo>
                    <a:pt x="168" y="371"/>
                  </a:lnTo>
                  <a:lnTo>
                    <a:pt x="168" y="12"/>
                  </a:lnTo>
                  <a:lnTo>
                    <a:pt x="167" y="7"/>
                  </a:lnTo>
                  <a:lnTo>
                    <a:pt x="164" y="4"/>
                  </a:lnTo>
                  <a:lnTo>
                    <a:pt x="161" y="0"/>
                  </a:lnTo>
                  <a:lnTo>
                    <a:pt x="156" y="0"/>
                  </a:lnTo>
                  <a:lnTo>
                    <a:pt x="15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Rectangle 20">
            <a:extLst>
              <a:ext uri="{FF2B5EF4-FFF2-40B4-BE49-F238E27FC236}">
                <a16:creationId xmlns:a16="http://schemas.microsoft.com/office/drawing/2014/main" id="{9D349FCE-7DB0-490A-A452-13DCF8478332}"/>
              </a:ext>
            </a:extLst>
          </p:cNvPr>
          <p:cNvSpPr/>
          <p:nvPr/>
        </p:nvSpPr>
        <p:spPr>
          <a:xfrm>
            <a:off x="1044706" y="1599322"/>
            <a:ext cx="4695694" cy="276999"/>
          </a:xfrm>
          <a:prstGeom prst="rect">
            <a:avLst/>
          </a:prstGeom>
        </p:spPr>
        <p:txBody>
          <a:bodyPr wrap="square" lIns="0" tIns="0" rIns="0" bIns="0" anchor="t">
            <a:spAutoFit/>
          </a:bodyPr>
          <a:lstStyle/>
          <a:p>
            <a:pPr algn="ctr"/>
            <a:r>
              <a:rPr lang="en-US" b="1" dirty="0"/>
              <a:t>Problems Faced When Finding Classrooms</a:t>
            </a:r>
          </a:p>
        </p:txBody>
      </p:sp>
      <p:sp>
        <p:nvSpPr>
          <p:cNvPr id="22" name="Rectangle 21">
            <a:extLst>
              <a:ext uri="{FF2B5EF4-FFF2-40B4-BE49-F238E27FC236}">
                <a16:creationId xmlns:a16="http://schemas.microsoft.com/office/drawing/2014/main" id="{22945542-0C48-4CE6-B311-5A604034D290}"/>
              </a:ext>
            </a:extLst>
          </p:cNvPr>
          <p:cNvSpPr/>
          <p:nvPr/>
        </p:nvSpPr>
        <p:spPr>
          <a:xfrm>
            <a:off x="6632706" y="1599322"/>
            <a:ext cx="4695694" cy="276999"/>
          </a:xfrm>
          <a:prstGeom prst="rect">
            <a:avLst/>
          </a:prstGeom>
        </p:spPr>
        <p:txBody>
          <a:bodyPr wrap="square" lIns="0" tIns="0" rIns="0" bIns="0" anchor="t">
            <a:spAutoFit/>
          </a:bodyPr>
          <a:lstStyle/>
          <a:p>
            <a:pPr algn="ctr"/>
            <a:r>
              <a:rPr lang="en-US" b="1" dirty="0"/>
              <a:t>Willingness To Use An App</a:t>
            </a:r>
          </a:p>
        </p:txBody>
      </p:sp>
      <p:sp>
        <p:nvSpPr>
          <p:cNvPr id="23" name="Title 1">
            <a:extLst>
              <a:ext uri="{FF2B5EF4-FFF2-40B4-BE49-F238E27FC236}">
                <a16:creationId xmlns:a16="http://schemas.microsoft.com/office/drawing/2014/main" id="{E73429F7-1361-4E97-BD97-65CB7B46605A}"/>
              </a:ext>
            </a:extLst>
          </p:cNvPr>
          <p:cNvSpPr txBox="1">
            <a:spLocks/>
          </p:cNvSpPr>
          <p:nvPr/>
        </p:nvSpPr>
        <p:spPr>
          <a:xfrm>
            <a:off x="838200" y="317500"/>
            <a:ext cx="10515600" cy="553998"/>
          </a:xfrm>
          <a:prstGeom prst="rect">
            <a:avLst/>
          </a:prstGeom>
        </p:spPr>
        <p:txBody>
          <a:bodyPr vert="horz" lIns="0" tIns="0" rIns="0" bIns="0" rtlCol="0" anchor="t">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dirty="0"/>
              <a:t>Major Findings</a:t>
            </a:r>
          </a:p>
        </p:txBody>
      </p:sp>
      <p:sp>
        <p:nvSpPr>
          <p:cNvPr id="24" name="Rectangle 23">
            <a:extLst>
              <a:ext uri="{FF2B5EF4-FFF2-40B4-BE49-F238E27FC236}">
                <a16:creationId xmlns:a16="http://schemas.microsoft.com/office/drawing/2014/main" id="{FF91B0E9-5FE0-4134-BB08-8C42A8FB4324}"/>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52F85D32-9BF7-42B6-BD50-3635E108A521}"/>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6E2EFDD-59D2-4985-B98B-4A6A872AC7C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03</a:t>
            </a:r>
          </a:p>
        </p:txBody>
      </p:sp>
      <p:sp>
        <p:nvSpPr>
          <p:cNvPr id="2" name="TextBox 1"/>
          <p:cNvSpPr txBox="1"/>
          <p:nvPr/>
        </p:nvSpPr>
        <p:spPr>
          <a:xfrm>
            <a:off x="1278194" y="5407741"/>
            <a:ext cx="10075606" cy="646331"/>
          </a:xfrm>
          <a:prstGeom prst="rect">
            <a:avLst/>
          </a:prstGeom>
          <a:noFill/>
        </p:spPr>
        <p:txBody>
          <a:bodyPr wrap="square" rtlCol="0">
            <a:spAutoFit/>
          </a:bodyPr>
          <a:lstStyle/>
          <a:p>
            <a:r>
              <a:rPr lang="en-US" dirty="0" smtClean="0"/>
              <a:t>Responses by Students: 47</a:t>
            </a:r>
          </a:p>
          <a:p>
            <a:r>
              <a:rPr lang="en-US" dirty="0" smtClean="0"/>
              <a:t>Responses by Class Representatives: 7</a:t>
            </a:r>
            <a:endParaRPr lang="en-US" dirty="0"/>
          </a:p>
        </p:txBody>
      </p:sp>
    </p:spTree>
    <p:extLst>
      <p:ext uri="{BB962C8B-B14F-4D97-AF65-F5344CB8AC3E}">
        <p14:creationId xmlns:p14="http://schemas.microsoft.com/office/powerpoint/2010/main" val="35636415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dk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Sample Questions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04</a:t>
            </a:r>
          </a:p>
        </p:txBody>
      </p:sp>
      <p:sp>
        <p:nvSpPr>
          <p:cNvPr id="9" name="Rectangle: Rounded Corners 8">
            <a:extLst>
              <a:ext uri="{FF2B5EF4-FFF2-40B4-BE49-F238E27FC236}">
                <a16:creationId xmlns:a16="http://schemas.microsoft.com/office/drawing/2014/main" id="{99458A77-2EB9-4898-A51D-02758B486354}"/>
              </a:ext>
            </a:extLst>
          </p:cNvPr>
          <p:cNvSpPr/>
          <p:nvPr/>
        </p:nvSpPr>
        <p:spPr>
          <a:xfrm>
            <a:off x="979714" y="1148497"/>
            <a:ext cx="10232572" cy="4903959"/>
          </a:xfrm>
          <a:prstGeom prst="roundRect">
            <a:avLst>
              <a:gd name="adj" fmla="val 6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F144A33-A0B2-4E4B-9662-9BF10B065F1F}"/>
              </a:ext>
            </a:extLst>
          </p:cNvPr>
          <p:cNvSpPr/>
          <p:nvPr/>
        </p:nvSpPr>
        <p:spPr>
          <a:xfrm>
            <a:off x="979714" y="1148497"/>
            <a:ext cx="2445657" cy="4903959"/>
          </a:xfrm>
          <a:custGeom>
            <a:avLst/>
            <a:gdLst>
              <a:gd name="connsiteX0" fmla="*/ 327388 w 2445657"/>
              <a:gd name="connsiteY0" fmla="*/ 0 h 4903959"/>
              <a:gd name="connsiteX1" fmla="*/ 2445657 w 2445657"/>
              <a:gd name="connsiteY1" fmla="*/ 0 h 4903959"/>
              <a:gd name="connsiteX2" fmla="*/ 2445657 w 2445657"/>
              <a:gd name="connsiteY2" fmla="*/ 4903959 h 4903959"/>
              <a:gd name="connsiteX3" fmla="*/ 327388 w 2445657"/>
              <a:gd name="connsiteY3" fmla="*/ 4903959 h 4903959"/>
              <a:gd name="connsiteX4" fmla="*/ 0 w 2445657"/>
              <a:gd name="connsiteY4" fmla="*/ 4576571 h 4903959"/>
              <a:gd name="connsiteX5" fmla="*/ 0 w 2445657"/>
              <a:gd name="connsiteY5" fmla="*/ 327388 h 4903959"/>
              <a:gd name="connsiteX6" fmla="*/ 327388 w 2445657"/>
              <a:gd name="connsiteY6" fmla="*/ 0 h 490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45657" h="4903959">
                <a:moveTo>
                  <a:pt x="327388" y="0"/>
                </a:moveTo>
                <a:lnTo>
                  <a:pt x="2445657" y="0"/>
                </a:lnTo>
                <a:lnTo>
                  <a:pt x="2445657" y="4903959"/>
                </a:lnTo>
                <a:lnTo>
                  <a:pt x="327388" y="4903959"/>
                </a:lnTo>
                <a:cubicBezTo>
                  <a:pt x="146577" y="4903959"/>
                  <a:pt x="0" y="4757382"/>
                  <a:pt x="0" y="4576571"/>
                </a:cubicBezTo>
                <a:lnTo>
                  <a:pt x="0" y="327388"/>
                </a:lnTo>
                <a:cubicBezTo>
                  <a:pt x="0" y="146577"/>
                  <a:pt x="146577" y="0"/>
                  <a:pt x="327388" y="0"/>
                </a:cubicBezTo>
                <a:close/>
              </a:path>
            </a:pathLst>
          </a:cu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itle 1">
            <a:extLst>
              <a:ext uri="{FF2B5EF4-FFF2-40B4-BE49-F238E27FC236}">
                <a16:creationId xmlns:a16="http://schemas.microsoft.com/office/drawing/2014/main" id="{74B80ED5-AF93-4CB5-8BEE-57CF3D919917}"/>
              </a:ext>
            </a:extLst>
          </p:cNvPr>
          <p:cNvSpPr txBox="1">
            <a:spLocks/>
          </p:cNvSpPr>
          <p:nvPr/>
        </p:nvSpPr>
        <p:spPr>
          <a:xfrm rot="16200000">
            <a:off x="675164" y="3046478"/>
            <a:ext cx="4903959" cy="1107996"/>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8000" dirty="0">
                <a:solidFill>
                  <a:schemeClr val="bg1">
                    <a:lumMod val="95000"/>
                  </a:schemeClr>
                </a:solidFill>
              </a:rPr>
              <a:t>PYRAMID</a:t>
            </a:r>
          </a:p>
        </p:txBody>
      </p:sp>
      <p:sp>
        <p:nvSpPr>
          <p:cNvPr id="54" name="TextBox 53">
            <a:extLst>
              <a:ext uri="{FF2B5EF4-FFF2-40B4-BE49-F238E27FC236}">
                <a16:creationId xmlns:a16="http://schemas.microsoft.com/office/drawing/2014/main" id="{F7F06D43-1BDF-4ADC-B79F-8BAE0A43480F}"/>
              </a:ext>
            </a:extLst>
          </p:cNvPr>
          <p:cNvSpPr txBox="1"/>
          <p:nvPr/>
        </p:nvSpPr>
        <p:spPr>
          <a:xfrm>
            <a:off x="3881030" y="1300655"/>
            <a:ext cx="6903084" cy="1900520"/>
          </a:xfrm>
          <a:prstGeom prst="rect">
            <a:avLst/>
          </a:prstGeom>
          <a:noFill/>
        </p:spPr>
        <p:txBody>
          <a:bodyPr wrap="square" lIns="0" tIns="0" rIns="0" bIns="0" rtlCol="0">
            <a:spAutoFit/>
          </a:bodyPr>
          <a:lstStyle/>
          <a:p>
            <a:pPr marL="285750" indent="-285750">
              <a:spcBef>
                <a:spcPts val="300"/>
              </a:spcBef>
              <a:buClr>
                <a:srgbClr val="C00000"/>
              </a:buClr>
              <a:buFont typeface="Segoe UI Light" panose="020B0502040204020203" pitchFamily="34" charset="0"/>
              <a:buChar char="-"/>
            </a:pPr>
            <a:r>
              <a:rPr lang="en-US" sz="1600" dirty="0"/>
              <a:t>Did you face any difficulty finding the scheduled classrooms?</a:t>
            </a:r>
          </a:p>
          <a:p>
            <a:pPr marL="285750" indent="-285750">
              <a:spcBef>
                <a:spcPts val="300"/>
              </a:spcBef>
              <a:buClr>
                <a:srgbClr val="C00000"/>
              </a:buClr>
              <a:buFont typeface="Segoe UI Light" panose="020B0502040204020203" pitchFamily="34" charset="0"/>
              <a:buChar char="-"/>
            </a:pPr>
            <a:r>
              <a:rPr lang="en-US" sz="1600" dirty="0"/>
              <a:t>Did you wait for another class to end before being able to access the classroom?</a:t>
            </a:r>
          </a:p>
          <a:p>
            <a:pPr marL="285750" indent="-285750">
              <a:spcBef>
                <a:spcPts val="300"/>
              </a:spcBef>
              <a:buClr>
                <a:srgbClr val="C00000"/>
              </a:buClr>
              <a:buFont typeface="Segoe UI Light" panose="020B0502040204020203" pitchFamily="34" charset="0"/>
              <a:buChar char="-"/>
            </a:pPr>
            <a:r>
              <a:rPr lang="en-US" sz="1600" dirty="0"/>
              <a:t>Did the faculty members cancel/reschedule classes due to not being able to find classrooms with proper equipment?</a:t>
            </a:r>
          </a:p>
          <a:p>
            <a:pPr marL="285750" indent="-285750">
              <a:spcBef>
                <a:spcPts val="300"/>
              </a:spcBef>
              <a:buClr>
                <a:srgbClr val="C00000"/>
              </a:buClr>
              <a:buFont typeface="Segoe UI Light" panose="020B0502040204020203" pitchFamily="34" charset="0"/>
              <a:buChar char="-"/>
            </a:pPr>
            <a:r>
              <a:rPr lang="en-US" sz="1600" dirty="0"/>
              <a:t>Would you like to use an app where you could view your scheduled/extra classes and quizzes with exact room numbers?</a:t>
            </a:r>
          </a:p>
        </p:txBody>
      </p:sp>
      <p:sp>
        <p:nvSpPr>
          <p:cNvPr id="59" name="TextBox 58">
            <a:extLst>
              <a:ext uri="{FF2B5EF4-FFF2-40B4-BE49-F238E27FC236}">
                <a16:creationId xmlns:a16="http://schemas.microsoft.com/office/drawing/2014/main" id="{2A047F68-A4FE-4EBC-97C2-4A05DB116121}"/>
              </a:ext>
            </a:extLst>
          </p:cNvPr>
          <p:cNvSpPr txBox="1"/>
          <p:nvPr/>
        </p:nvSpPr>
        <p:spPr>
          <a:xfrm>
            <a:off x="3881030" y="3478949"/>
            <a:ext cx="6903084" cy="2369880"/>
          </a:xfrm>
          <a:prstGeom prst="rect">
            <a:avLst/>
          </a:prstGeom>
          <a:noFill/>
        </p:spPr>
        <p:txBody>
          <a:bodyPr wrap="square" lIns="0" tIns="0" rIns="0" bIns="0" rtlCol="0">
            <a:spAutoFit/>
          </a:bodyPr>
          <a:lstStyle/>
          <a:p>
            <a:pPr marL="285750" indent="-285750">
              <a:spcBef>
                <a:spcPts val="300"/>
              </a:spcBef>
              <a:buClr>
                <a:srgbClr val="C00000"/>
              </a:buClr>
              <a:buFont typeface="Segoe UI Light" panose="020B0502040204020203" pitchFamily="34" charset="0"/>
              <a:buChar char="-"/>
            </a:pPr>
            <a:r>
              <a:rPr lang="en-US" sz="1600" dirty="0"/>
              <a:t>Did you face any difficulty booking classrooms for unscheduled classes?</a:t>
            </a:r>
          </a:p>
          <a:p>
            <a:pPr marL="285750" indent="-285750">
              <a:spcBef>
                <a:spcPts val="300"/>
              </a:spcBef>
              <a:buClr>
                <a:srgbClr val="C00000"/>
              </a:buClr>
              <a:buFont typeface="Segoe UI Light" panose="020B0502040204020203" pitchFamily="34" charset="0"/>
              <a:buChar char="-"/>
            </a:pPr>
            <a:r>
              <a:rPr lang="en-US" sz="1600" dirty="0"/>
              <a:t>If the answer to the previous question was yes, can you explain the problems you faced?</a:t>
            </a:r>
          </a:p>
          <a:p>
            <a:pPr marL="285750" indent="-285750">
              <a:spcBef>
                <a:spcPts val="300"/>
              </a:spcBef>
              <a:buClr>
                <a:srgbClr val="C00000"/>
              </a:buClr>
              <a:buFont typeface="Segoe UI Light" panose="020B0502040204020203" pitchFamily="34" charset="0"/>
              <a:buChar char="-"/>
            </a:pPr>
            <a:r>
              <a:rPr lang="en-US" sz="1600" dirty="0"/>
              <a:t>Did you face problems informing the students and teachers about classrooms for unscheduled classes?</a:t>
            </a:r>
          </a:p>
          <a:p>
            <a:pPr marL="285750" indent="-285750">
              <a:spcBef>
                <a:spcPts val="300"/>
              </a:spcBef>
              <a:buClr>
                <a:srgbClr val="C00000"/>
              </a:buClr>
              <a:buFont typeface="Segoe UI Light" panose="020B0502040204020203" pitchFamily="34" charset="0"/>
              <a:buChar char="-"/>
            </a:pPr>
            <a:r>
              <a:rPr lang="en-US" sz="1600" dirty="0"/>
              <a:t>If there's any way you would like the current system to be changed then what would it be?</a:t>
            </a:r>
          </a:p>
          <a:p>
            <a:pPr marL="285750" indent="-285750">
              <a:spcBef>
                <a:spcPts val="300"/>
              </a:spcBef>
              <a:buClr>
                <a:srgbClr val="C00000"/>
              </a:buClr>
              <a:buFont typeface="Segoe UI Light" panose="020B0502040204020203" pitchFamily="34" charset="0"/>
              <a:buChar char="-"/>
            </a:pPr>
            <a:r>
              <a:rPr lang="en-US" sz="1600" dirty="0"/>
              <a:t>Is there any other feature you would like to add to the app or website that might help you in booking classrooms?</a:t>
            </a:r>
          </a:p>
        </p:txBody>
      </p:sp>
    </p:spTree>
    <p:extLst>
      <p:ext uri="{BB962C8B-B14F-4D97-AF65-F5344CB8AC3E}">
        <p14:creationId xmlns:p14="http://schemas.microsoft.com/office/powerpoint/2010/main" val="13046433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pattFill prst="dk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PERSONAS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05</a:t>
            </a:r>
          </a:p>
        </p:txBody>
      </p:sp>
      <p:sp>
        <p:nvSpPr>
          <p:cNvPr id="12" name="Title 1">
            <a:extLst>
              <a:ext uri="{FF2B5EF4-FFF2-40B4-BE49-F238E27FC236}">
                <a16:creationId xmlns:a16="http://schemas.microsoft.com/office/drawing/2014/main" id="{4EA9090B-3767-41FF-9FFF-A43C27754148}"/>
              </a:ext>
            </a:extLst>
          </p:cNvPr>
          <p:cNvSpPr txBox="1">
            <a:spLocks/>
          </p:cNvSpPr>
          <p:nvPr/>
        </p:nvSpPr>
        <p:spPr>
          <a:xfrm>
            <a:off x="7679871" y="2335474"/>
            <a:ext cx="2712358" cy="498598"/>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solidFill>
                  <a:schemeClr val="bg1"/>
                </a:solidFill>
              </a:rPr>
              <a:t>JANUARY</a:t>
            </a:r>
          </a:p>
        </p:txBody>
      </p:sp>
      <p:pic>
        <p:nvPicPr>
          <p:cNvPr id="5" name="Picture 4">
            <a:extLst>
              <a:ext uri="{FF2B5EF4-FFF2-40B4-BE49-F238E27FC236}">
                <a16:creationId xmlns:a16="http://schemas.microsoft.com/office/drawing/2014/main" id="{6CDF7EAF-7D1C-473C-A8B4-9E782324D3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1368" y="982334"/>
            <a:ext cx="7967708" cy="5842137"/>
          </a:xfrm>
          <a:prstGeom prst="rect">
            <a:avLst/>
          </a:prstGeom>
        </p:spPr>
      </p:pic>
    </p:spTree>
    <p:extLst>
      <p:ext uri="{BB962C8B-B14F-4D97-AF65-F5344CB8AC3E}">
        <p14:creationId xmlns:p14="http://schemas.microsoft.com/office/powerpoint/2010/main" val="16343127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Scenarios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27A71AD-3FA7-4AFE-AE96-DCC546AFF74C}"/>
              </a:ext>
            </a:extLst>
          </p:cNvPr>
          <p:cNvSpPr/>
          <p:nvPr/>
        </p:nvSpPr>
        <p:spPr>
          <a:xfrm>
            <a:off x="-1" y="6553200"/>
            <a:ext cx="11071225" cy="152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06</a:t>
            </a:r>
          </a:p>
        </p:txBody>
      </p:sp>
      <p:pic>
        <p:nvPicPr>
          <p:cNvPr id="10" name="Picture 9">
            <a:extLst>
              <a:ext uri="{FF2B5EF4-FFF2-40B4-BE49-F238E27FC236}">
                <a16:creationId xmlns:a16="http://schemas.microsoft.com/office/drawing/2014/main" id="{5D941733-EB90-4FD5-8ADD-6D5945134633}"/>
              </a:ext>
            </a:extLst>
          </p:cNvPr>
          <p:cNvPicPr>
            <a:picLocks noChangeAspect="1"/>
          </p:cNvPicPr>
          <p:nvPr/>
        </p:nvPicPr>
        <p:blipFill>
          <a:blip r:embed="rId2"/>
          <a:stretch>
            <a:fillRect/>
          </a:stretch>
        </p:blipFill>
        <p:spPr>
          <a:xfrm>
            <a:off x="7147282" y="1603829"/>
            <a:ext cx="3777536" cy="3650342"/>
          </a:xfrm>
          <a:prstGeom prst="rect">
            <a:avLst/>
          </a:prstGeom>
          <a:effectLst>
            <a:reflection blurRad="6350" stA="20000" endPos="20000" dir="5400000" sy="-100000" algn="bl" rotWithShape="0"/>
          </a:effectLst>
        </p:spPr>
      </p:pic>
      <p:sp>
        <p:nvSpPr>
          <p:cNvPr id="11" name="Title 1">
            <a:extLst>
              <a:ext uri="{FF2B5EF4-FFF2-40B4-BE49-F238E27FC236}">
                <a16:creationId xmlns:a16="http://schemas.microsoft.com/office/drawing/2014/main" id="{FB123BD4-2BDB-4D78-91E8-85F3299A0D77}"/>
              </a:ext>
            </a:extLst>
          </p:cNvPr>
          <p:cNvSpPr txBox="1">
            <a:spLocks/>
          </p:cNvSpPr>
          <p:nvPr/>
        </p:nvSpPr>
        <p:spPr>
          <a:xfrm>
            <a:off x="7679871" y="3635651"/>
            <a:ext cx="2712358" cy="74789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dirty="0"/>
              <a:t>James</a:t>
            </a:r>
          </a:p>
        </p:txBody>
      </p:sp>
      <p:sp>
        <p:nvSpPr>
          <p:cNvPr id="12" name="Title 1">
            <a:extLst>
              <a:ext uri="{FF2B5EF4-FFF2-40B4-BE49-F238E27FC236}">
                <a16:creationId xmlns:a16="http://schemas.microsoft.com/office/drawing/2014/main" id="{4EA9090B-3767-41FF-9FFF-A43C27754148}"/>
              </a:ext>
            </a:extLst>
          </p:cNvPr>
          <p:cNvSpPr txBox="1">
            <a:spLocks/>
          </p:cNvSpPr>
          <p:nvPr/>
        </p:nvSpPr>
        <p:spPr>
          <a:xfrm>
            <a:off x="7679871" y="2335474"/>
            <a:ext cx="2712358" cy="498598"/>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solidFill>
                  <a:schemeClr val="bg1"/>
                </a:solidFill>
              </a:rPr>
              <a:t>Scenario 1</a:t>
            </a:r>
          </a:p>
        </p:txBody>
      </p:sp>
      <p:sp>
        <p:nvSpPr>
          <p:cNvPr id="3" name="TextBox 2">
            <a:extLst>
              <a:ext uri="{FF2B5EF4-FFF2-40B4-BE49-F238E27FC236}">
                <a16:creationId xmlns:a16="http://schemas.microsoft.com/office/drawing/2014/main" id="{DFC62C72-70BB-41BD-AF66-D29151FEA9EA}"/>
              </a:ext>
            </a:extLst>
          </p:cNvPr>
          <p:cNvSpPr txBox="1"/>
          <p:nvPr/>
        </p:nvSpPr>
        <p:spPr>
          <a:xfrm>
            <a:off x="678542" y="1889800"/>
            <a:ext cx="5873259" cy="3031599"/>
          </a:xfrm>
          <a:prstGeom prst="rect">
            <a:avLst/>
          </a:prstGeom>
          <a:noFill/>
        </p:spPr>
        <p:txBody>
          <a:bodyPr wrap="square" lIns="0" tIns="0" rIns="0" bIns="0" rtlCol="0">
            <a:spAutoFit/>
          </a:bodyPr>
          <a:lstStyle/>
          <a:p>
            <a:pPr algn="just">
              <a:spcBef>
                <a:spcPts val="300"/>
              </a:spcBef>
              <a:buClr>
                <a:srgbClr val="C00000"/>
              </a:buClr>
            </a:pPr>
            <a:r>
              <a:rPr lang="en-US" sz="1600" dirty="0"/>
              <a:t>James started his life at IUT with a bang, making new friends, going to new places and overall enjoying himself. Due to his outgoing and easy nature, he was selected as the Class Representative, but that was the start of all of his woes.</a:t>
            </a:r>
          </a:p>
          <a:p>
            <a:pPr algn="just">
              <a:spcBef>
                <a:spcPts val="300"/>
              </a:spcBef>
              <a:buClr>
                <a:srgbClr val="C00000"/>
              </a:buClr>
            </a:pPr>
            <a:endParaRPr lang="en-US" sz="1600" dirty="0"/>
          </a:p>
          <a:p>
            <a:pPr algn="just">
              <a:spcBef>
                <a:spcPts val="300"/>
              </a:spcBef>
              <a:buClr>
                <a:srgbClr val="C00000"/>
              </a:buClr>
            </a:pPr>
            <a:r>
              <a:rPr lang="en-US" sz="1600" dirty="0"/>
              <a:t>James could handle most of the work he had to do on behalf of his classmates, but one problem always seemed to haunt him: the issue of managing classrooms for lectures. Faculty members kept assigning extra classes and quizzes, even though no classrooms could be found to take them, and moreover, the classrooms assigned for regular classes were sometimes even occupied by senior students or faculty members, leading to the problem becoming even worse.</a:t>
            </a:r>
          </a:p>
        </p:txBody>
      </p:sp>
    </p:spTree>
    <p:extLst>
      <p:ext uri="{BB962C8B-B14F-4D97-AF65-F5344CB8AC3E}">
        <p14:creationId xmlns:p14="http://schemas.microsoft.com/office/powerpoint/2010/main" val="2818265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PERSONAS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07</a:t>
            </a:r>
          </a:p>
        </p:txBody>
      </p:sp>
      <p:sp>
        <p:nvSpPr>
          <p:cNvPr id="12" name="Title 1">
            <a:extLst>
              <a:ext uri="{FF2B5EF4-FFF2-40B4-BE49-F238E27FC236}">
                <a16:creationId xmlns:a16="http://schemas.microsoft.com/office/drawing/2014/main" id="{4EA9090B-3767-41FF-9FFF-A43C27754148}"/>
              </a:ext>
            </a:extLst>
          </p:cNvPr>
          <p:cNvSpPr txBox="1">
            <a:spLocks/>
          </p:cNvSpPr>
          <p:nvPr/>
        </p:nvSpPr>
        <p:spPr>
          <a:xfrm>
            <a:off x="7679871" y="2335474"/>
            <a:ext cx="2712358" cy="498598"/>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solidFill>
                  <a:schemeClr val="bg1"/>
                </a:solidFill>
              </a:rPr>
              <a:t>JANUARY</a:t>
            </a:r>
          </a:p>
        </p:txBody>
      </p:sp>
      <p:pic>
        <p:nvPicPr>
          <p:cNvPr id="14" name="Picture 13">
            <a:extLst>
              <a:ext uri="{FF2B5EF4-FFF2-40B4-BE49-F238E27FC236}">
                <a16:creationId xmlns:a16="http://schemas.microsoft.com/office/drawing/2014/main" id="{C3F4A648-CCA8-42FE-8B7B-AB8D3A94CD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935679"/>
            <a:ext cx="8637605" cy="5649272"/>
          </a:xfrm>
          <a:prstGeom prst="rect">
            <a:avLst/>
          </a:prstGeom>
        </p:spPr>
      </p:pic>
    </p:spTree>
    <p:extLst>
      <p:ext uri="{BB962C8B-B14F-4D97-AF65-F5344CB8AC3E}">
        <p14:creationId xmlns:p14="http://schemas.microsoft.com/office/powerpoint/2010/main" val="40438376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0774-59FD-4D9A-9AAF-AAAD4B503A1A}"/>
              </a:ext>
            </a:extLst>
          </p:cNvPr>
          <p:cNvSpPr>
            <a:spLocks noGrp="1"/>
          </p:cNvSpPr>
          <p:nvPr>
            <p:ph type="title"/>
          </p:nvPr>
        </p:nvSpPr>
        <p:spPr>
          <a:xfrm>
            <a:off x="838200" y="317500"/>
            <a:ext cx="10515600" cy="553998"/>
          </a:xfrm>
        </p:spPr>
        <p:txBody>
          <a:bodyPr lIns="0" tIns="0" rIns="0" bIns="0" anchor="t">
            <a:spAutoFit/>
          </a:bodyPr>
          <a:lstStyle/>
          <a:p>
            <a:r>
              <a:rPr lang="en-US" sz="4000" dirty="0"/>
              <a:t>Scenarios</a:t>
            </a:r>
          </a:p>
        </p:txBody>
      </p:sp>
      <p:sp>
        <p:nvSpPr>
          <p:cNvPr id="4" name="Rectangle 3">
            <a:extLst>
              <a:ext uri="{FF2B5EF4-FFF2-40B4-BE49-F238E27FC236}">
                <a16:creationId xmlns:a16="http://schemas.microsoft.com/office/drawing/2014/main" id="{3182E11E-23DF-4BE2-9DFC-7EFFD95F0FC3}"/>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79274B2D-E9CA-44C9-B175-737DA5A01CA8}"/>
              </a:ext>
            </a:extLst>
          </p:cNvPr>
          <p:cNvCxnSpPr/>
          <p:nvPr/>
        </p:nvCxnSpPr>
        <p:spPr>
          <a:xfrm>
            <a:off x="5880100" y="594499"/>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927A71AD-3FA7-4AFE-AE96-DCC546AFF74C}"/>
              </a:ext>
            </a:extLst>
          </p:cNvPr>
          <p:cNvSpPr/>
          <p:nvPr/>
        </p:nvSpPr>
        <p:spPr>
          <a:xfrm>
            <a:off x="-1" y="6553200"/>
            <a:ext cx="11071225" cy="152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A60A72-3926-41A6-976E-3C3F61AA849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08</a:t>
            </a:r>
          </a:p>
        </p:txBody>
      </p:sp>
      <p:pic>
        <p:nvPicPr>
          <p:cNvPr id="10" name="Picture 9">
            <a:extLst>
              <a:ext uri="{FF2B5EF4-FFF2-40B4-BE49-F238E27FC236}">
                <a16:creationId xmlns:a16="http://schemas.microsoft.com/office/drawing/2014/main" id="{5D941733-EB90-4FD5-8ADD-6D5945134633}"/>
              </a:ext>
            </a:extLst>
          </p:cNvPr>
          <p:cNvPicPr>
            <a:picLocks noChangeAspect="1"/>
          </p:cNvPicPr>
          <p:nvPr/>
        </p:nvPicPr>
        <p:blipFill>
          <a:blip r:embed="rId2"/>
          <a:stretch>
            <a:fillRect/>
          </a:stretch>
        </p:blipFill>
        <p:spPr>
          <a:xfrm>
            <a:off x="7147282" y="1603829"/>
            <a:ext cx="3777536" cy="3650342"/>
          </a:xfrm>
          <a:prstGeom prst="rect">
            <a:avLst/>
          </a:prstGeom>
          <a:effectLst>
            <a:reflection blurRad="6350" stA="20000" endPos="20000" dir="5400000" sy="-100000" algn="bl" rotWithShape="0"/>
          </a:effectLst>
        </p:spPr>
      </p:pic>
      <p:sp>
        <p:nvSpPr>
          <p:cNvPr id="11" name="Title 1">
            <a:extLst>
              <a:ext uri="{FF2B5EF4-FFF2-40B4-BE49-F238E27FC236}">
                <a16:creationId xmlns:a16="http://schemas.microsoft.com/office/drawing/2014/main" id="{FB123BD4-2BDB-4D78-91E8-85F3299A0D77}"/>
              </a:ext>
            </a:extLst>
          </p:cNvPr>
          <p:cNvSpPr txBox="1">
            <a:spLocks/>
          </p:cNvSpPr>
          <p:nvPr/>
        </p:nvSpPr>
        <p:spPr>
          <a:xfrm>
            <a:off x="7679871" y="3635651"/>
            <a:ext cx="2712358" cy="74789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dirty="0"/>
              <a:t>Albert</a:t>
            </a:r>
          </a:p>
        </p:txBody>
      </p:sp>
      <p:sp>
        <p:nvSpPr>
          <p:cNvPr id="12" name="Title 1">
            <a:extLst>
              <a:ext uri="{FF2B5EF4-FFF2-40B4-BE49-F238E27FC236}">
                <a16:creationId xmlns:a16="http://schemas.microsoft.com/office/drawing/2014/main" id="{4EA9090B-3767-41FF-9FFF-A43C27754148}"/>
              </a:ext>
            </a:extLst>
          </p:cNvPr>
          <p:cNvSpPr txBox="1">
            <a:spLocks/>
          </p:cNvSpPr>
          <p:nvPr/>
        </p:nvSpPr>
        <p:spPr>
          <a:xfrm>
            <a:off x="7679871" y="2335474"/>
            <a:ext cx="2712358" cy="498598"/>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a:solidFill>
                  <a:schemeClr val="bg1"/>
                </a:solidFill>
              </a:rPr>
              <a:t>Scenario 2</a:t>
            </a:r>
          </a:p>
        </p:txBody>
      </p:sp>
      <p:sp>
        <p:nvSpPr>
          <p:cNvPr id="3" name="TextBox 2">
            <a:extLst>
              <a:ext uri="{FF2B5EF4-FFF2-40B4-BE49-F238E27FC236}">
                <a16:creationId xmlns:a16="http://schemas.microsoft.com/office/drawing/2014/main" id="{DFC62C72-70BB-41BD-AF66-D29151FEA9EA}"/>
              </a:ext>
            </a:extLst>
          </p:cNvPr>
          <p:cNvSpPr txBox="1"/>
          <p:nvPr/>
        </p:nvSpPr>
        <p:spPr>
          <a:xfrm>
            <a:off x="678542" y="1889800"/>
            <a:ext cx="5873259" cy="3031599"/>
          </a:xfrm>
          <a:prstGeom prst="rect">
            <a:avLst/>
          </a:prstGeom>
          <a:noFill/>
        </p:spPr>
        <p:txBody>
          <a:bodyPr wrap="square" lIns="0" tIns="0" rIns="0" bIns="0" rtlCol="0">
            <a:spAutoFit/>
          </a:bodyPr>
          <a:lstStyle/>
          <a:p>
            <a:pPr algn="just">
              <a:spcBef>
                <a:spcPts val="300"/>
              </a:spcBef>
              <a:buClr>
                <a:srgbClr val="C00000"/>
              </a:buClr>
            </a:pPr>
            <a:r>
              <a:rPr lang="en-US" sz="1600" dirty="0"/>
              <a:t>Upon graduating from IUT, Albert immediately got a job offer as a faculty member, which he accepted as it was an easy way to earn money while he looked for other means. Being a perfectionist, Albert wanted his students to understand his lectures as much as possible in class, for which he tried to utilize as many whiteboards as possible.</a:t>
            </a:r>
          </a:p>
          <a:p>
            <a:pPr algn="just">
              <a:spcBef>
                <a:spcPts val="300"/>
              </a:spcBef>
              <a:buClr>
                <a:srgbClr val="C00000"/>
              </a:buClr>
            </a:pPr>
            <a:endParaRPr lang="en-US" sz="1600" dirty="0"/>
          </a:p>
          <a:p>
            <a:pPr algn="just">
              <a:spcBef>
                <a:spcPts val="300"/>
              </a:spcBef>
              <a:buClr>
                <a:srgbClr val="C00000"/>
              </a:buClr>
            </a:pPr>
            <a:r>
              <a:rPr lang="en-US" sz="1600" dirty="0"/>
              <a:t>However, as the years went by, the number of students in IUT started increasing until it exceeded capacity, and hence it became very difficult for him to find classes with an appropriate amount of whiteboards during his lectures. He thus had to reschedule or even cancel a lot of his lectures, all for the sake of trying to give his students a better environment for learning.</a:t>
            </a:r>
          </a:p>
        </p:txBody>
      </p:sp>
    </p:spTree>
    <p:extLst>
      <p:ext uri="{BB962C8B-B14F-4D97-AF65-F5344CB8AC3E}">
        <p14:creationId xmlns:p14="http://schemas.microsoft.com/office/powerpoint/2010/main" val="3411135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id="{00A523EB-7BAD-4776-8049-5AFDD0D35F7D}"/>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42" name="think-cell Slide" r:id="rId5" imgW="383" imgH="384" progId="TCLayout.ActiveDocument.1">
                  <p:embed/>
                </p:oleObj>
              </mc:Choice>
              <mc:Fallback>
                <p:oleObj name="think-cell Slide" r:id="rId5" imgW="383" imgH="384" progId="TCLayout.ActiveDocument.1">
                  <p:embed/>
                  <p:pic>
                    <p:nvPicPr>
                      <p:cNvPr id="11" name="Object 10" hidden="1">
                        <a:extLst>
                          <a:ext uri="{FF2B5EF4-FFF2-40B4-BE49-F238E27FC236}">
                            <a16:creationId xmlns:a16="http://schemas.microsoft.com/office/drawing/2014/main" id="{00A523EB-7BAD-4776-8049-5AFDD0D35F7D}"/>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D9D00DD3-CC32-4C68-A8AD-0AC3E3F6FFFB}"/>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3" name="Rectangle 2">
            <a:extLst>
              <a:ext uri="{FF2B5EF4-FFF2-40B4-BE49-F238E27FC236}">
                <a16:creationId xmlns:a16="http://schemas.microsoft.com/office/drawing/2014/main" id="{B4BA5660-614A-CA45-8E3A-FAD8B0A2F8AE}"/>
              </a:ext>
            </a:extLst>
          </p:cNvPr>
          <p:cNvSpPr/>
          <p:nvPr/>
        </p:nvSpPr>
        <p:spPr>
          <a:xfrm>
            <a:off x="313348" y="1249635"/>
            <a:ext cx="3841656" cy="4982052"/>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D98F10FF-71DA-3348-B823-316EE90F884D}"/>
              </a:ext>
            </a:extLst>
          </p:cNvPr>
          <p:cNvSpPr/>
          <p:nvPr/>
        </p:nvSpPr>
        <p:spPr>
          <a:xfrm>
            <a:off x="705978" y="3849854"/>
            <a:ext cx="1668106" cy="984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600" b="0" i="0" u="none" strike="noStrike" kern="1200" cap="none" spc="0" normalizeH="0" baseline="0" noProof="0" dirty="0">
                <a:ln>
                  <a:noFill/>
                </a:ln>
                <a:solidFill>
                  <a:prstClr val="white"/>
                </a:solidFill>
                <a:effectLst/>
                <a:uLnTx/>
                <a:uFillTx/>
                <a:latin typeface="Segoe UI" panose="020B0502040204020203" pitchFamily="34" charset="0"/>
                <a:ea typeface="+mn-ea"/>
                <a:cs typeface="Segoe UI" panose="020B0502040204020203" pitchFamily="34" charset="0"/>
              </a:rPr>
              <a:t>Requirements Based on data collected from targeted users</a:t>
            </a:r>
          </a:p>
        </p:txBody>
      </p:sp>
      <p:grpSp>
        <p:nvGrpSpPr>
          <p:cNvPr id="5" name="Group 4">
            <a:extLst>
              <a:ext uri="{FF2B5EF4-FFF2-40B4-BE49-F238E27FC236}">
                <a16:creationId xmlns:a16="http://schemas.microsoft.com/office/drawing/2014/main" id="{DD9190FF-CCFE-A549-BDB2-D071B9B79814}"/>
              </a:ext>
            </a:extLst>
          </p:cNvPr>
          <p:cNvGrpSpPr/>
          <p:nvPr/>
        </p:nvGrpSpPr>
        <p:grpSpPr>
          <a:xfrm>
            <a:off x="705978" y="1832505"/>
            <a:ext cx="1327686" cy="1297237"/>
            <a:chOff x="3398838" y="2541588"/>
            <a:chExt cx="346075" cy="338138"/>
          </a:xfrm>
        </p:grpSpPr>
        <p:sp>
          <p:nvSpPr>
            <p:cNvPr id="6" name="Freeform 264">
              <a:extLst>
                <a:ext uri="{FF2B5EF4-FFF2-40B4-BE49-F238E27FC236}">
                  <a16:creationId xmlns:a16="http://schemas.microsoft.com/office/drawing/2014/main" id="{848D6049-0A2D-3842-BF8B-330A0C5B4C45}"/>
                </a:ext>
              </a:extLst>
            </p:cNvPr>
            <p:cNvSpPr>
              <a:spLocks/>
            </p:cNvSpPr>
            <p:nvPr/>
          </p:nvSpPr>
          <p:spPr bwMode="auto">
            <a:xfrm>
              <a:off x="3398838" y="2563813"/>
              <a:ext cx="285750" cy="315913"/>
            </a:xfrm>
            <a:custGeom>
              <a:avLst/>
              <a:gdLst>
                <a:gd name="T0" fmla="*/ 180 w 180"/>
                <a:gd name="T1" fmla="*/ 99 h 199"/>
                <a:gd name="T2" fmla="*/ 180 w 180"/>
                <a:gd name="T3" fmla="*/ 199 h 199"/>
                <a:gd name="T4" fmla="*/ 0 w 180"/>
                <a:gd name="T5" fmla="*/ 199 h 199"/>
                <a:gd name="T6" fmla="*/ 0 w 180"/>
                <a:gd name="T7" fmla="*/ 0 h 199"/>
                <a:gd name="T8" fmla="*/ 118 w 180"/>
                <a:gd name="T9" fmla="*/ 0 h 199"/>
              </a:gdLst>
              <a:ahLst/>
              <a:cxnLst>
                <a:cxn ang="0">
                  <a:pos x="T0" y="T1"/>
                </a:cxn>
                <a:cxn ang="0">
                  <a:pos x="T2" y="T3"/>
                </a:cxn>
                <a:cxn ang="0">
                  <a:pos x="T4" y="T5"/>
                </a:cxn>
                <a:cxn ang="0">
                  <a:pos x="T6" y="T7"/>
                </a:cxn>
                <a:cxn ang="0">
                  <a:pos x="T8" y="T9"/>
                </a:cxn>
              </a:cxnLst>
              <a:rect l="0" t="0" r="r" b="b"/>
              <a:pathLst>
                <a:path w="180" h="199">
                  <a:moveTo>
                    <a:pt x="180" y="99"/>
                  </a:moveTo>
                  <a:lnTo>
                    <a:pt x="180" y="199"/>
                  </a:lnTo>
                  <a:lnTo>
                    <a:pt x="0" y="199"/>
                  </a:lnTo>
                  <a:lnTo>
                    <a:pt x="0" y="0"/>
                  </a:lnTo>
                  <a:lnTo>
                    <a:pt x="118" y="0"/>
                  </a:lnTo>
                </a:path>
              </a:pathLst>
            </a:custGeom>
            <a:noFill/>
            <a:ln w="381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Line 265">
              <a:extLst>
                <a:ext uri="{FF2B5EF4-FFF2-40B4-BE49-F238E27FC236}">
                  <a16:creationId xmlns:a16="http://schemas.microsoft.com/office/drawing/2014/main" id="{4C5499ED-996C-9648-9F01-2E07628053B1}"/>
                </a:ext>
              </a:extLst>
            </p:cNvPr>
            <p:cNvSpPr>
              <a:spLocks noChangeShapeType="1"/>
            </p:cNvSpPr>
            <p:nvPr/>
          </p:nvSpPr>
          <p:spPr bwMode="auto">
            <a:xfrm flipV="1">
              <a:off x="3508375" y="2643188"/>
              <a:ext cx="134938" cy="134938"/>
            </a:xfrm>
            <a:prstGeom prst="line">
              <a:avLst/>
            </a:prstGeom>
            <a:noFill/>
            <a:ln w="381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266">
              <a:extLst>
                <a:ext uri="{FF2B5EF4-FFF2-40B4-BE49-F238E27FC236}">
                  <a16:creationId xmlns:a16="http://schemas.microsoft.com/office/drawing/2014/main" id="{00D1D65D-22F7-BD46-96B0-BF71C034CDD3}"/>
                </a:ext>
              </a:extLst>
            </p:cNvPr>
            <p:cNvSpPr>
              <a:spLocks/>
            </p:cNvSpPr>
            <p:nvPr/>
          </p:nvSpPr>
          <p:spPr bwMode="auto">
            <a:xfrm>
              <a:off x="3511550" y="2541588"/>
              <a:ext cx="233363" cy="198438"/>
            </a:xfrm>
            <a:custGeom>
              <a:avLst/>
              <a:gdLst>
                <a:gd name="T0" fmla="*/ 26 w 62"/>
                <a:gd name="T1" fmla="*/ 12 h 53"/>
                <a:gd name="T2" fmla="*/ 14 w 62"/>
                <a:gd name="T3" fmla="*/ 48 h 53"/>
                <a:gd name="T4" fmla="*/ 43 w 62"/>
                <a:gd name="T5" fmla="*/ 39 h 53"/>
                <a:gd name="T6" fmla="*/ 62 w 62"/>
                <a:gd name="T7" fmla="*/ 0 h 53"/>
                <a:gd name="T8" fmla="*/ 37 w 62"/>
                <a:gd name="T9" fmla="*/ 7 h 53"/>
                <a:gd name="T10" fmla="*/ 26 w 62"/>
                <a:gd name="T11" fmla="*/ 21 h 53"/>
                <a:gd name="T12" fmla="*/ 26 w 62"/>
                <a:gd name="T13" fmla="*/ 12 h 53"/>
              </a:gdLst>
              <a:ahLst/>
              <a:cxnLst>
                <a:cxn ang="0">
                  <a:pos x="T0" y="T1"/>
                </a:cxn>
                <a:cxn ang="0">
                  <a:pos x="T2" y="T3"/>
                </a:cxn>
                <a:cxn ang="0">
                  <a:pos x="T4" y="T5"/>
                </a:cxn>
                <a:cxn ang="0">
                  <a:pos x="T6" y="T7"/>
                </a:cxn>
                <a:cxn ang="0">
                  <a:pos x="T8" y="T9"/>
                </a:cxn>
                <a:cxn ang="0">
                  <a:pos x="T10" y="T11"/>
                </a:cxn>
                <a:cxn ang="0">
                  <a:pos x="T12" y="T13"/>
                </a:cxn>
              </a:cxnLst>
              <a:rect l="0" t="0" r="r" b="b"/>
              <a:pathLst>
                <a:path w="62" h="53">
                  <a:moveTo>
                    <a:pt x="26" y="12"/>
                  </a:moveTo>
                  <a:cubicBezTo>
                    <a:pt x="22" y="13"/>
                    <a:pt x="0" y="34"/>
                    <a:pt x="14" y="48"/>
                  </a:cubicBezTo>
                  <a:cubicBezTo>
                    <a:pt x="19" y="53"/>
                    <a:pt x="30" y="52"/>
                    <a:pt x="43" y="39"/>
                  </a:cubicBezTo>
                  <a:cubicBezTo>
                    <a:pt x="56" y="26"/>
                    <a:pt x="62" y="0"/>
                    <a:pt x="62" y="0"/>
                  </a:cubicBezTo>
                  <a:cubicBezTo>
                    <a:pt x="62" y="0"/>
                    <a:pt x="49" y="2"/>
                    <a:pt x="37" y="7"/>
                  </a:cubicBezTo>
                  <a:cubicBezTo>
                    <a:pt x="37" y="7"/>
                    <a:pt x="34" y="21"/>
                    <a:pt x="26" y="21"/>
                  </a:cubicBezTo>
                  <a:cubicBezTo>
                    <a:pt x="26" y="18"/>
                    <a:pt x="26" y="12"/>
                    <a:pt x="26" y="12"/>
                  </a:cubicBezTo>
                  <a:close/>
                </a:path>
              </a:pathLst>
            </a:custGeom>
            <a:noFill/>
            <a:ln w="381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26" name="Rectangle 25">
            <a:extLst>
              <a:ext uri="{FF2B5EF4-FFF2-40B4-BE49-F238E27FC236}">
                <a16:creationId xmlns:a16="http://schemas.microsoft.com/office/drawing/2014/main" id="{D5CDA05D-7B24-AC48-B8FB-D9E0D9B64266}"/>
              </a:ext>
            </a:extLst>
          </p:cNvPr>
          <p:cNvSpPr/>
          <p:nvPr/>
        </p:nvSpPr>
        <p:spPr>
          <a:xfrm>
            <a:off x="4403775" y="1275312"/>
            <a:ext cx="471425" cy="471425"/>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8FAE3EDE-76E2-C541-BE21-02B903CC9339}"/>
              </a:ext>
            </a:extLst>
          </p:cNvPr>
          <p:cNvSpPr/>
          <p:nvPr/>
        </p:nvSpPr>
        <p:spPr>
          <a:xfrm>
            <a:off x="4403775" y="1746738"/>
            <a:ext cx="170329" cy="65130"/>
          </a:xfrm>
          <a:prstGeom prst="rect">
            <a:avLst/>
          </a:prstGeom>
          <a:solidFill>
            <a:srgbClr val="8B47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CBBBB51E-0F6E-B544-A5C0-E5773D91D2E5}"/>
              </a:ext>
            </a:extLst>
          </p:cNvPr>
          <p:cNvSpPr/>
          <p:nvPr/>
        </p:nvSpPr>
        <p:spPr>
          <a:xfrm>
            <a:off x="5086480" y="1403302"/>
            <a:ext cx="1201201"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Booking</a:t>
            </a:r>
          </a:p>
        </p:txBody>
      </p:sp>
      <p:sp>
        <p:nvSpPr>
          <p:cNvPr id="29" name="Rectangle 28">
            <a:extLst>
              <a:ext uri="{FF2B5EF4-FFF2-40B4-BE49-F238E27FC236}">
                <a16:creationId xmlns:a16="http://schemas.microsoft.com/office/drawing/2014/main" id="{3400069C-D36D-2D49-BD5F-30BE8F03A88C}"/>
              </a:ext>
            </a:extLst>
          </p:cNvPr>
          <p:cNvSpPr/>
          <p:nvPr/>
        </p:nvSpPr>
        <p:spPr>
          <a:xfrm>
            <a:off x="5086481" y="1750174"/>
            <a:ext cx="278751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Booking any classroom without conflicts and scheduled booking</a:t>
            </a:r>
          </a:p>
        </p:txBody>
      </p:sp>
      <p:sp>
        <p:nvSpPr>
          <p:cNvPr id="33" name="Freeform 456">
            <a:extLst>
              <a:ext uri="{FF2B5EF4-FFF2-40B4-BE49-F238E27FC236}">
                <a16:creationId xmlns:a16="http://schemas.microsoft.com/office/drawing/2014/main" id="{8DA72698-A431-B643-AB64-F4CE05C660E8}"/>
              </a:ext>
            </a:extLst>
          </p:cNvPr>
          <p:cNvSpPr>
            <a:spLocks/>
          </p:cNvSpPr>
          <p:nvPr/>
        </p:nvSpPr>
        <p:spPr bwMode="auto">
          <a:xfrm>
            <a:off x="4548338" y="1406372"/>
            <a:ext cx="182298" cy="209305"/>
          </a:xfrm>
          <a:custGeom>
            <a:avLst/>
            <a:gdLst>
              <a:gd name="T0" fmla="*/ 0 w 189"/>
              <a:gd name="T1" fmla="*/ 0 h 217"/>
              <a:gd name="T2" fmla="*/ 83 w 189"/>
              <a:gd name="T3" fmla="*/ 0 h 217"/>
              <a:gd name="T4" fmla="*/ 189 w 189"/>
              <a:gd name="T5" fmla="*/ 108 h 217"/>
              <a:gd name="T6" fmla="*/ 83 w 189"/>
              <a:gd name="T7" fmla="*/ 217 h 217"/>
              <a:gd name="T8" fmla="*/ 0 w 189"/>
              <a:gd name="T9" fmla="*/ 217 h 217"/>
              <a:gd name="T10" fmla="*/ 109 w 189"/>
              <a:gd name="T11" fmla="*/ 108 h 217"/>
              <a:gd name="T12" fmla="*/ 0 w 189"/>
              <a:gd name="T13" fmla="*/ 0 h 217"/>
            </a:gdLst>
            <a:ahLst/>
            <a:cxnLst>
              <a:cxn ang="0">
                <a:pos x="T0" y="T1"/>
              </a:cxn>
              <a:cxn ang="0">
                <a:pos x="T2" y="T3"/>
              </a:cxn>
              <a:cxn ang="0">
                <a:pos x="T4" y="T5"/>
              </a:cxn>
              <a:cxn ang="0">
                <a:pos x="T6" y="T7"/>
              </a:cxn>
              <a:cxn ang="0">
                <a:pos x="T8" y="T9"/>
              </a:cxn>
              <a:cxn ang="0">
                <a:pos x="T10" y="T11"/>
              </a:cxn>
              <a:cxn ang="0">
                <a:pos x="T12" y="T13"/>
              </a:cxn>
            </a:cxnLst>
            <a:rect l="0" t="0" r="r" b="b"/>
            <a:pathLst>
              <a:path w="189" h="217">
                <a:moveTo>
                  <a:pt x="0" y="0"/>
                </a:moveTo>
                <a:lnTo>
                  <a:pt x="83" y="0"/>
                </a:lnTo>
                <a:lnTo>
                  <a:pt x="189" y="108"/>
                </a:lnTo>
                <a:lnTo>
                  <a:pt x="83" y="217"/>
                </a:lnTo>
                <a:lnTo>
                  <a:pt x="0" y="217"/>
                </a:lnTo>
                <a:lnTo>
                  <a:pt x="109" y="108"/>
                </a:lnTo>
                <a:lnTo>
                  <a:pt x="0"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31" name="Straight Connector 30">
            <a:extLst>
              <a:ext uri="{FF2B5EF4-FFF2-40B4-BE49-F238E27FC236}">
                <a16:creationId xmlns:a16="http://schemas.microsoft.com/office/drawing/2014/main" id="{04EB8DA6-AA68-6748-AC73-B8940CF0C9EE}"/>
              </a:ext>
            </a:extLst>
          </p:cNvPr>
          <p:cNvCxnSpPr>
            <a:cxnSpLocks/>
          </p:cNvCxnSpPr>
          <p:nvPr/>
        </p:nvCxnSpPr>
        <p:spPr>
          <a:xfrm>
            <a:off x="6287681" y="1511024"/>
            <a:ext cx="1762626" cy="0"/>
          </a:xfrm>
          <a:prstGeom prst="line">
            <a:avLst/>
          </a:prstGeom>
          <a:ln>
            <a:solidFill>
              <a:srgbClr val="EA6C58"/>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0864A01F-C92E-4C45-9E2F-1E555C6F376D}"/>
              </a:ext>
            </a:extLst>
          </p:cNvPr>
          <p:cNvCxnSpPr/>
          <p:nvPr/>
        </p:nvCxnSpPr>
        <p:spPr>
          <a:xfrm>
            <a:off x="705978" y="3531855"/>
            <a:ext cx="355747"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101" name="Rectangle 100">
            <a:extLst>
              <a:ext uri="{FF2B5EF4-FFF2-40B4-BE49-F238E27FC236}">
                <a16:creationId xmlns:a16="http://schemas.microsoft.com/office/drawing/2014/main" id="{91F6C20F-23E7-E443-B2EE-6C694128A212}"/>
              </a:ext>
            </a:extLst>
          </p:cNvPr>
          <p:cNvSpPr/>
          <p:nvPr/>
        </p:nvSpPr>
        <p:spPr>
          <a:xfrm>
            <a:off x="5748267" y="3246758"/>
            <a:ext cx="471425" cy="471425"/>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2" name="Rectangle 101">
            <a:extLst>
              <a:ext uri="{FF2B5EF4-FFF2-40B4-BE49-F238E27FC236}">
                <a16:creationId xmlns:a16="http://schemas.microsoft.com/office/drawing/2014/main" id="{0BE2A417-02D4-724E-B84F-2E135C43CFBB}"/>
              </a:ext>
            </a:extLst>
          </p:cNvPr>
          <p:cNvSpPr/>
          <p:nvPr/>
        </p:nvSpPr>
        <p:spPr>
          <a:xfrm>
            <a:off x="5748267" y="3718184"/>
            <a:ext cx="170329" cy="65130"/>
          </a:xfrm>
          <a:prstGeom prst="rect">
            <a:avLst/>
          </a:prstGeom>
          <a:solidFill>
            <a:srgbClr val="8B47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 name="Rectangle 102">
            <a:extLst>
              <a:ext uri="{FF2B5EF4-FFF2-40B4-BE49-F238E27FC236}">
                <a16:creationId xmlns:a16="http://schemas.microsoft.com/office/drawing/2014/main" id="{BB65D6A6-E5F7-614F-B3C3-3DCFA6EC9B85}"/>
              </a:ext>
            </a:extLst>
          </p:cNvPr>
          <p:cNvSpPr/>
          <p:nvPr/>
        </p:nvSpPr>
        <p:spPr>
          <a:xfrm>
            <a:off x="6430972" y="3374748"/>
            <a:ext cx="1201201"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Updating</a:t>
            </a:r>
          </a:p>
        </p:txBody>
      </p:sp>
      <p:sp>
        <p:nvSpPr>
          <p:cNvPr id="104" name="Rectangle 103">
            <a:extLst>
              <a:ext uri="{FF2B5EF4-FFF2-40B4-BE49-F238E27FC236}">
                <a16:creationId xmlns:a16="http://schemas.microsoft.com/office/drawing/2014/main" id="{F2019961-FB44-6946-86A3-94E3AD238532}"/>
              </a:ext>
            </a:extLst>
          </p:cNvPr>
          <p:cNvSpPr/>
          <p:nvPr/>
        </p:nvSpPr>
        <p:spPr>
          <a:xfrm>
            <a:off x="6430973" y="3721620"/>
            <a:ext cx="278751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Access and modify previously booked records</a:t>
            </a:r>
          </a:p>
        </p:txBody>
      </p:sp>
      <p:sp>
        <p:nvSpPr>
          <p:cNvPr id="105" name="Freeform 456">
            <a:extLst>
              <a:ext uri="{FF2B5EF4-FFF2-40B4-BE49-F238E27FC236}">
                <a16:creationId xmlns:a16="http://schemas.microsoft.com/office/drawing/2014/main" id="{80350E14-545F-864D-9181-84E9597C28A9}"/>
              </a:ext>
            </a:extLst>
          </p:cNvPr>
          <p:cNvSpPr>
            <a:spLocks/>
          </p:cNvSpPr>
          <p:nvPr/>
        </p:nvSpPr>
        <p:spPr bwMode="auto">
          <a:xfrm>
            <a:off x="5892830" y="3377818"/>
            <a:ext cx="182298" cy="209305"/>
          </a:xfrm>
          <a:custGeom>
            <a:avLst/>
            <a:gdLst>
              <a:gd name="T0" fmla="*/ 0 w 189"/>
              <a:gd name="T1" fmla="*/ 0 h 217"/>
              <a:gd name="T2" fmla="*/ 83 w 189"/>
              <a:gd name="T3" fmla="*/ 0 h 217"/>
              <a:gd name="T4" fmla="*/ 189 w 189"/>
              <a:gd name="T5" fmla="*/ 108 h 217"/>
              <a:gd name="T6" fmla="*/ 83 w 189"/>
              <a:gd name="T7" fmla="*/ 217 h 217"/>
              <a:gd name="T8" fmla="*/ 0 w 189"/>
              <a:gd name="T9" fmla="*/ 217 h 217"/>
              <a:gd name="T10" fmla="*/ 109 w 189"/>
              <a:gd name="T11" fmla="*/ 108 h 217"/>
              <a:gd name="T12" fmla="*/ 0 w 189"/>
              <a:gd name="T13" fmla="*/ 0 h 217"/>
            </a:gdLst>
            <a:ahLst/>
            <a:cxnLst>
              <a:cxn ang="0">
                <a:pos x="T0" y="T1"/>
              </a:cxn>
              <a:cxn ang="0">
                <a:pos x="T2" y="T3"/>
              </a:cxn>
              <a:cxn ang="0">
                <a:pos x="T4" y="T5"/>
              </a:cxn>
              <a:cxn ang="0">
                <a:pos x="T6" y="T7"/>
              </a:cxn>
              <a:cxn ang="0">
                <a:pos x="T8" y="T9"/>
              </a:cxn>
              <a:cxn ang="0">
                <a:pos x="T10" y="T11"/>
              </a:cxn>
              <a:cxn ang="0">
                <a:pos x="T12" y="T13"/>
              </a:cxn>
            </a:cxnLst>
            <a:rect l="0" t="0" r="r" b="b"/>
            <a:pathLst>
              <a:path w="189" h="217">
                <a:moveTo>
                  <a:pt x="0" y="0"/>
                </a:moveTo>
                <a:lnTo>
                  <a:pt x="83" y="0"/>
                </a:lnTo>
                <a:lnTo>
                  <a:pt x="189" y="108"/>
                </a:lnTo>
                <a:lnTo>
                  <a:pt x="83" y="217"/>
                </a:lnTo>
                <a:lnTo>
                  <a:pt x="0" y="217"/>
                </a:lnTo>
                <a:lnTo>
                  <a:pt x="109" y="108"/>
                </a:lnTo>
                <a:lnTo>
                  <a:pt x="0"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06" name="Straight Connector 105">
            <a:extLst>
              <a:ext uri="{FF2B5EF4-FFF2-40B4-BE49-F238E27FC236}">
                <a16:creationId xmlns:a16="http://schemas.microsoft.com/office/drawing/2014/main" id="{128E7ECC-17C4-9140-AB7B-10EEF7891ED6}"/>
              </a:ext>
            </a:extLst>
          </p:cNvPr>
          <p:cNvCxnSpPr>
            <a:cxnSpLocks/>
          </p:cNvCxnSpPr>
          <p:nvPr/>
        </p:nvCxnSpPr>
        <p:spPr>
          <a:xfrm>
            <a:off x="7632173" y="3482470"/>
            <a:ext cx="1762626" cy="0"/>
          </a:xfrm>
          <a:prstGeom prst="line">
            <a:avLst/>
          </a:prstGeom>
          <a:ln>
            <a:solidFill>
              <a:srgbClr val="EA6C58"/>
            </a:solidFill>
            <a:prstDash val="dash"/>
          </a:ln>
        </p:spPr>
        <p:style>
          <a:lnRef idx="1">
            <a:schemeClr val="accent1"/>
          </a:lnRef>
          <a:fillRef idx="0">
            <a:schemeClr val="accent1"/>
          </a:fillRef>
          <a:effectRef idx="0">
            <a:schemeClr val="accent1"/>
          </a:effectRef>
          <a:fontRef idx="minor">
            <a:schemeClr val="tx1"/>
          </a:fontRef>
        </p:style>
      </p:cxnSp>
      <p:sp>
        <p:nvSpPr>
          <p:cNvPr id="110" name="Rectangle 109">
            <a:extLst>
              <a:ext uri="{FF2B5EF4-FFF2-40B4-BE49-F238E27FC236}">
                <a16:creationId xmlns:a16="http://schemas.microsoft.com/office/drawing/2014/main" id="{BC02C4BD-7FCA-BB41-8BF7-2E3FF7AE068C}"/>
              </a:ext>
            </a:extLst>
          </p:cNvPr>
          <p:cNvSpPr/>
          <p:nvPr/>
        </p:nvSpPr>
        <p:spPr>
          <a:xfrm>
            <a:off x="7103367" y="5796320"/>
            <a:ext cx="170329" cy="65130"/>
          </a:xfrm>
          <a:prstGeom prst="rect">
            <a:avLst/>
          </a:prstGeom>
          <a:solidFill>
            <a:srgbClr val="8B47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1" name="Rectangle 110">
            <a:extLst>
              <a:ext uri="{FF2B5EF4-FFF2-40B4-BE49-F238E27FC236}">
                <a16:creationId xmlns:a16="http://schemas.microsoft.com/office/drawing/2014/main" id="{53420B52-F2F1-0647-9801-74EE680147A8}"/>
              </a:ext>
            </a:extLst>
          </p:cNvPr>
          <p:cNvSpPr/>
          <p:nvPr/>
        </p:nvSpPr>
        <p:spPr>
          <a:xfrm>
            <a:off x="7786072" y="5452884"/>
            <a:ext cx="1201201"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Access</a:t>
            </a:r>
          </a:p>
        </p:txBody>
      </p:sp>
      <p:sp>
        <p:nvSpPr>
          <p:cNvPr id="112" name="Rectangle 111">
            <a:extLst>
              <a:ext uri="{FF2B5EF4-FFF2-40B4-BE49-F238E27FC236}">
                <a16:creationId xmlns:a16="http://schemas.microsoft.com/office/drawing/2014/main" id="{09E8131A-0CE8-F141-BD62-20BDDA8DBB37}"/>
              </a:ext>
            </a:extLst>
          </p:cNvPr>
          <p:cNvSpPr/>
          <p:nvPr/>
        </p:nvSpPr>
        <p:spPr>
          <a:xfrm>
            <a:off x="7786073" y="5799756"/>
            <a:ext cx="2787519"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Web-based access from anywhere. </a:t>
            </a:r>
          </a:p>
        </p:txBody>
      </p:sp>
      <p:cxnSp>
        <p:nvCxnSpPr>
          <p:cNvPr id="114" name="Straight Connector 113">
            <a:extLst>
              <a:ext uri="{FF2B5EF4-FFF2-40B4-BE49-F238E27FC236}">
                <a16:creationId xmlns:a16="http://schemas.microsoft.com/office/drawing/2014/main" id="{55A5D478-F639-8748-A821-24894D7E02B1}"/>
              </a:ext>
            </a:extLst>
          </p:cNvPr>
          <p:cNvCxnSpPr>
            <a:cxnSpLocks/>
          </p:cNvCxnSpPr>
          <p:nvPr/>
        </p:nvCxnSpPr>
        <p:spPr>
          <a:xfrm>
            <a:off x="8987273" y="5560606"/>
            <a:ext cx="1762626" cy="0"/>
          </a:xfrm>
          <a:prstGeom prst="line">
            <a:avLst/>
          </a:prstGeom>
          <a:ln>
            <a:solidFill>
              <a:srgbClr val="EA6C58"/>
            </a:solidFill>
            <a:prstDash val="dash"/>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6AA6394E-4784-5045-BE77-2205B923EEE5}"/>
              </a:ext>
            </a:extLst>
          </p:cNvPr>
          <p:cNvSpPr/>
          <p:nvPr/>
        </p:nvSpPr>
        <p:spPr>
          <a:xfrm>
            <a:off x="6430972" y="4285826"/>
            <a:ext cx="471425" cy="471425"/>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Rectangle 125">
            <a:extLst>
              <a:ext uri="{FF2B5EF4-FFF2-40B4-BE49-F238E27FC236}">
                <a16:creationId xmlns:a16="http://schemas.microsoft.com/office/drawing/2014/main" id="{96B487DB-31AC-2B4A-A360-85980B262448}"/>
              </a:ext>
            </a:extLst>
          </p:cNvPr>
          <p:cNvSpPr/>
          <p:nvPr/>
        </p:nvSpPr>
        <p:spPr>
          <a:xfrm>
            <a:off x="6430972" y="4757252"/>
            <a:ext cx="170329" cy="65130"/>
          </a:xfrm>
          <a:prstGeom prst="rect">
            <a:avLst/>
          </a:prstGeom>
          <a:solidFill>
            <a:srgbClr val="8B47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6AB29470-143F-6E47-95B1-412810C4767A}"/>
              </a:ext>
            </a:extLst>
          </p:cNvPr>
          <p:cNvSpPr/>
          <p:nvPr/>
        </p:nvSpPr>
        <p:spPr>
          <a:xfrm>
            <a:off x="7113677" y="4413816"/>
            <a:ext cx="1201201"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Controlling</a:t>
            </a:r>
          </a:p>
        </p:txBody>
      </p:sp>
      <p:sp>
        <p:nvSpPr>
          <p:cNvPr id="128" name="Rectangle 127">
            <a:extLst>
              <a:ext uri="{FF2B5EF4-FFF2-40B4-BE49-F238E27FC236}">
                <a16:creationId xmlns:a16="http://schemas.microsoft.com/office/drawing/2014/main" id="{155A416F-8E98-784B-A37E-EA3B00B34140}"/>
              </a:ext>
            </a:extLst>
          </p:cNvPr>
          <p:cNvSpPr/>
          <p:nvPr/>
        </p:nvSpPr>
        <p:spPr>
          <a:xfrm>
            <a:off x="7113678" y="4760688"/>
            <a:ext cx="278751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Access control for multiple categories of user</a:t>
            </a:r>
          </a:p>
        </p:txBody>
      </p:sp>
      <p:sp>
        <p:nvSpPr>
          <p:cNvPr id="129" name="Freeform 456">
            <a:extLst>
              <a:ext uri="{FF2B5EF4-FFF2-40B4-BE49-F238E27FC236}">
                <a16:creationId xmlns:a16="http://schemas.microsoft.com/office/drawing/2014/main" id="{18A82C88-859C-6A48-A3EC-A06480EE3CD5}"/>
              </a:ext>
            </a:extLst>
          </p:cNvPr>
          <p:cNvSpPr>
            <a:spLocks/>
          </p:cNvSpPr>
          <p:nvPr/>
        </p:nvSpPr>
        <p:spPr bwMode="auto">
          <a:xfrm>
            <a:off x="6575535" y="4416886"/>
            <a:ext cx="182298" cy="209305"/>
          </a:xfrm>
          <a:custGeom>
            <a:avLst/>
            <a:gdLst>
              <a:gd name="T0" fmla="*/ 0 w 189"/>
              <a:gd name="T1" fmla="*/ 0 h 217"/>
              <a:gd name="T2" fmla="*/ 83 w 189"/>
              <a:gd name="T3" fmla="*/ 0 h 217"/>
              <a:gd name="T4" fmla="*/ 189 w 189"/>
              <a:gd name="T5" fmla="*/ 108 h 217"/>
              <a:gd name="T6" fmla="*/ 83 w 189"/>
              <a:gd name="T7" fmla="*/ 217 h 217"/>
              <a:gd name="T8" fmla="*/ 0 w 189"/>
              <a:gd name="T9" fmla="*/ 217 h 217"/>
              <a:gd name="T10" fmla="*/ 109 w 189"/>
              <a:gd name="T11" fmla="*/ 108 h 217"/>
              <a:gd name="T12" fmla="*/ 0 w 189"/>
              <a:gd name="T13" fmla="*/ 0 h 217"/>
            </a:gdLst>
            <a:ahLst/>
            <a:cxnLst>
              <a:cxn ang="0">
                <a:pos x="T0" y="T1"/>
              </a:cxn>
              <a:cxn ang="0">
                <a:pos x="T2" y="T3"/>
              </a:cxn>
              <a:cxn ang="0">
                <a:pos x="T4" y="T5"/>
              </a:cxn>
              <a:cxn ang="0">
                <a:pos x="T6" y="T7"/>
              </a:cxn>
              <a:cxn ang="0">
                <a:pos x="T8" y="T9"/>
              </a:cxn>
              <a:cxn ang="0">
                <a:pos x="T10" y="T11"/>
              </a:cxn>
              <a:cxn ang="0">
                <a:pos x="T12" y="T13"/>
              </a:cxn>
            </a:cxnLst>
            <a:rect l="0" t="0" r="r" b="b"/>
            <a:pathLst>
              <a:path w="189" h="217">
                <a:moveTo>
                  <a:pt x="0" y="0"/>
                </a:moveTo>
                <a:lnTo>
                  <a:pt x="83" y="0"/>
                </a:lnTo>
                <a:lnTo>
                  <a:pt x="189" y="108"/>
                </a:lnTo>
                <a:lnTo>
                  <a:pt x="83" y="217"/>
                </a:lnTo>
                <a:lnTo>
                  <a:pt x="0" y="217"/>
                </a:lnTo>
                <a:lnTo>
                  <a:pt x="109" y="108"/>
                </a:lnTo>
                <a:lnTo>
                  <a:pt x="0"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30" name="Straight Connector 129">
            <a:extLst>
              <a:ext uri="{FF2B5EF4-FFF2-40B4-BE49-F238E27FC236}">
                <a16:creationId xmlns:a16="http://schemas.microsoft.com/office/drawing/2014/main" id="{FA50B0A6-0864-FB4F-803D-5E18BB428C45}"/>
              </a:ext>
            </a:extLst>
          </p:cNvPr>
          <p:cNvCxnSpPr>
            <a:cxnSpLocks/>
          </p:cNvCxnSpPr>
          <p:nvPr/>
        </p:nvCxnSpPr>
        <p:spPr>
          <a:xfrm>
            <a:off x="8314878" y="4521538"/>
            <a:ext cx="1762626" cy="0"/>
          </a:xfrm>
          <a:prstGeom prst="line">
            <a:avLst/>
          </a:prstGeom>
          <a:ln>
            <a:solidFill>
              <a:srgbClr val="EA6C58"/>
            </a:solidFill>
            <a:prstDash val="dash"/>
          </a:ln>
        </p:spPr>
        <p:style>
          <a:lnRef idx="1">
            <a:schemeClr val="accent1"/>
          </a:lnRef>
          <a:fillRef idx="0">
            <a:schemeClr val="accent1"/>
          </a:fillRef>
          <a:effectRef idx="0">
            <a:schemeClr val="accent1"/>
          </a:effectRef>
          <a:fontRef idx="minor">
            <a:schemeClr val="tx1"/>
          </a:fontRef>
        </p:style>
      </p:cxnSp>
      <p:sp>
        <p:nvSpPr>
          <p:cNvPr id="117" name="Rectangle 116">
            <a:extLst>
              <a:ext uri="{FF2B5EF4-FFF2-40B4-BE49-F238E27FC236}">
                <a16:creationId xmlns:a16="http://schemas.microsoft.com/office/drawing/2014/main" id="{601653A4-0D2F-4940-A56E-686798330825}"/>
              </a:ext>
            </a:extLst>
          </p:cNvPr>
          <p:cNvSpPr/>
          <p:nvPr/>
        </p:nvSpPr>
        <p:spPr>
          <a:xfrm>
            <a:off x="5065562" y="2261035"/>
            <a:ext cx="471425" cy="471425"/>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8" name="Rectangle 117">
            <a:extLst>
              <a:ext uri="{FF2B5EF4-FFF2-40B4-BE49-F238E27FC236}">
                <a16:creationId xmlns:a16="http://schemas.microsoft.com/office/drawing/2014/main" id="{04D1ABC6-3E4D-DE48-876C-BEE24EB29B06}"/>
              </a:ext>
            </a:extLst>
          </p:cNvPr>
          <p:cNvSpPr/>
          <p:nvPr/>
        </p:nvSpPr>
        <p:spPr>
          <a:xfrm>
            <a:off x="5065562" y="2732461"/>
            <a:ext cx="170329" cy="65130"/>
          </a:xfrm>
          <a:prstGeom prst="rect">
            <a:avLst/>
          </a:prstGeom>
          <a:solidFill>
            <a:srgbClr val="8B47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9" name="Rectangle 118">
            <a:extLst>
              <a:ext uri="{FF2B5EF4-FFF2-40B4-BE49-F238E27FC236}">
                <a16:creationId xmlns:a16="http://schemas.microsoft.com/office/drawing/2014/main" id="{98CE392B-D9B4-4D4C-B310-1C1B08931A7D}"/>
              </a:ext>
            </a:extLst>
          </p:cNvPr>
          <p:cNvSpPr/>
          <p:nvPr/>
        </p:nvSpPr>
        <p:spPr>
          <a:xfrm>
            <a:off x="5748267" y="2389025"/>
            <a:ext cx="1201201"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rPr>
              <a:t>Searching</a:t>
            </a:r>
          </a:p>
        </p:txBody>
      </p:sp>
      <p:sp>
        <p:nvSpPr>
          <p:cNvPr id="120" name="Rectangle 119">
            <a:extLst>
              <a:ext uri="{FF2B5EF4-FFF2-40B4-BE49-F238E27FC236}">
                <a16:creationId xmlns:a16="http://schemas.microsoft.com/office/drawing/2014/main" id="{91607905-1B92-C547-A522-1E0D881D24E0}"/>
              </a:ext>
            </a:extLst>
          </p:cNvPr>
          <p:cNvSpPr/>
          <p:nvPr/>
        </p:nvSpPr>
        <p:spPr>
          <a:xfrm>
            <a:off x="5748268" y="2735897"/>
            <a:ext cx="2787519"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nchorCtr="0">
            <a:spAutoFit/>
          </a:bodyPr>
          <a:lstStyle/>
          <a:p>
            <a:pPr marL="0" marR="0" lvl="0" indent="0" algn="l" defTabSz="914400" rtl="0" eaLnBrk="1" fontAlgn="auto" latinLnBrk="0" hangingPunct="1">
              <a:lnSpc>
                <a:spcPct val="100000"/>
              </a:lnSpc>
              <a:spcBef>
                <a:spcPts val="0"/>
              </a:spcBef>
              <a:spcAft>
                <a:spcPts val="1200"/>
              </a:spcAft>
              <a:buClr>
                <a:srgbClr val="EA6C58"/>
              </a:buClr>
              <a:buSzTx/>
              <a:buFontTx/>
              <a:buNone/>
              <a:tabLst/>
              <a:defRPr/>
            </a:pPr>
            <a:r>
              <a:rPr kumimoji="0" lang="en-US" sz="1400" b="0" i="0" u="none" strike="noStrike" kern="1200" cap="none" spc="0" normalizeH="0" baseline="0" noProof="0" dirty="0">
                <a:ln>
                  <a:noFill/>
                </a:ln>
                <a:solidFill>
                  <a:prstClr val="black">
                    <a:lumMod val="75000"/>
                    <a:lumOff val="25000"/>
                  </a:prstClr>
                </a:solidFill>
                <a:effectLst/>
                <a:uLnTx/>
                <a:uFillTx/>
                <a:latin typeface="Segoe UI" panose="020B0502040204020203" pitchFamily="34" charset="0"/>
                <a:ea typeface="+mn-ea"/>
                <a:cs typeface="Segoe UI" panose="020B0502040204020203" pitchFamily="34" charset="0"/>
              </a:rPr>
              <a:t>Finding a classroom based on requirements</a:t>
            </a:r>
          </a:p>
        </p:txBody>
      </p:sp>
      <p:sp>
        <p:nvSpPr>
          <p:cNvPr id="121" name="Freeform 456">
            <a:extLst>
              <a:ext uri="{FF2B5EF4-FFF2-40B4-BE49-F238E27FC236}">
                <a16:creationId xmlns:a16="http://schemas.microsoft.com/office/drawing/2014/main" id="{0B102782-F3DD-1A41-85F9-B7DB705C5C4F}"/>
              </a:ext>
            </a:extLst>
          </p:cNvPr>
          <p:cNvSpPr>
            <a:spLocks/>
          </p:cNvSpPr>
          <p:nvPr/>
        </p:nvSpPr>
        <p:spPr bwMode="auto">
          <a:xfrm>
            <a:off x="5210125" y="2392095"/>
            <a:ext cx="182298" cy="209305"/>
          </a:xfrm>
          <a:custGeom>
            <a:avLst/>
            <a:gdLst>
              <a:gd name="T0" fmla="*/ 0 w 189"/>
              <a:gd name="T1" fmla="*/ 0 h 217"/>
              <a:gd name="T2" fmla="*/ 83 w 189"/>
              <a:gd name="T3" fmla="*/ 0 h 217"/>
              <a:gd name="T4" fmla="*/ 189 w 189"/>
              <a:gd name="T5" fmla="*/ 108 h 217"/>
              <a:gd name="T6" fmla="*/ 83 w 189"/>
              <a:gd name="T7" fmla="*/ 217 h 217"/>
              <a:gd name="T8" fmla="*/ 0 w 189"/>
              <a:gd name="T9" fmla="*/ 217 h 217"/>
              <a:gd name="T10" fmla="*/ 109 w 189"/>
              <a:gd name="T11" fmla="*/ 108 h 217"/>
              <a:gd name="T12" fmla="*/ 0 w 189"/>
              <a:gd name="T13" fmla="*/ 0 h 217"/>
            </a:gdLst>
            <a:ahLst/>
            <a:cxnLst>
              <a:cxn ang="0">
                <a:pos x="T0" y="T1"/>
              </a:cxn>
              <a:cxn ang="0">
                <a:pos x="T2" y="T3"/>
              </a:cxn>
              <a:cxn ang="0">
                <a:pos x="T4" y="T5"/>
              </a:cxn>
              <a:cxn ang="0">
                <a:pos x="T6" y="T7"/>
              </a:cxn>
              <a:cxn ang="0">
                <a:pos x="T8" y="T9"/>
              </a:cxn>
              <a:cxn ang="0">
                <a:pos x="T10" y="T11"/>
              </a:cxn>
              <a:cxn ang="0">
                <a:pos x="T12" y="T13"/>
              </a:cxn>
            </a:cxnLst>
            <a:rect l="0" t="0" r="r" b="b"/>
            <a:pathLst>
              <a:path w="189" h="217">
                <a:moveTo>
                  <a:pt x="0" y="0"/>
                </a:moveTo>
                <a:lnTo>
                  <a:pt x="83" y="0"/>
                </a:lnTo>
                <a:lnTo>
                  <a:pt x="189" y="108"/>
                </a:lnTo>
                <a:lnTo>
                  <a:pt x="83" y="217"/>
                </a:lnTo>
                <a:lnTo>
                  <a:pt x="0" y="217"/>
                </a:lnTo>
                <a:lnTo>
                  <a:pt x="109" y="108"/>
                </a:lnTo>
                <a:lnTo>
                  <a:pt x="0"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cxnSp>
        <p:nvCxnSpPr>
          <p:cNvPr id="122" name="Straight Connector 121">
            <a:extLst>
              <a:ext uri="{FF2B5EF4-FFF2-40B4-BE49-F238E27FC236}">
                <a16:creationId xmlns:a16="http://schemas.microsoft.com/office/drawing/2014/main" id="{03AC8B9B-FEAA-CC4A-BD2E-F5E5CE736AF6}"/>
              </a:ext>
            </a:extLst>
          </p:cNvPr>
          <p:cNvCxnSpPr>
            <a:cxnSpLocks/>
          </p:cNvCxnSpPr>
          <p:nvPr/>
        </p:nvCxnSpPr>
        <p:spPr>
          <a:xfrm>
            <a:off x="6949468" y="2496747"/>
            <a:ext cx="1762626" cy="0"/>
          </a:xfrm>
          <a:prstGeom prst="line">
            <a:avLst/>
          </a:prstGeom>
          <a:ln>
            <a:solidFill>
              <a:srgbClr val="EA6C58"/>
            </a:solidFill>
            <a:prstDash val="dash"/>
          </a:ln>
        </p:spPr>
        <p:style>
          <a:lnRef idx="1">
            <a:schemeClr val="accent1"/>
          </a:lnRef>
          <a:fillRef idx="0">
            <a:schemeClr val="accent1"/>
          </a:fillRef>
          <a:effectRef idx="0">
            <a:schemeClr val="accent1"/>
          </a:effectRef>
          <a:fontRef idx="minor">
            <a:schemeClr val="tx1"/>
          </a:fontRef>
        </p:style>
      </p:cxnSp>
      <p:sp>
        <p:nvSpPr>
          <p:cNvPr id="56" name="Title 1">
            <a:extLst>
              <a:ext uri="{FF2B5EF4-FFF2-40B4-BE49-F238E27FC236}">
                <a16:creationId xmlns:a16="http://schemas.microsoft.com/office/drawing/2014/main" id="{94DA5B6E-A12F-4112-827C-98914FE10F3B}"/>
              </a:ext>
            </a:extLst>
          </p:cNvPr>
          <p:cNvSpPr>
            <a:spLocks noGrp="1"/>
          </p:cNvSpPr>
          <p:nvPr>
            <p:ph type="title"/>
          </p:nvPr>
        </p:nvSpPr>
        <p:spPr>
          <a:xfrm>
            <a:off x="838200" y="317500"/>
            <a:ext cx="10515600" cy="553998"/>
          </a:xfrm>
        </p:spPr>
        <p:txBody>
          <a:bodyPr lIns="0" tIns="0" rIns="0" bIns="0" anchor="t">
            <a:spAutoFit/>
          </a:bodyPr>
          <a:lstStyle/>
          <a:p>
            <a:r>
              <a:rPr lang="en-US" sz="4000" dirty="0" smtClean="0"/>
              <a:t>Mandatory Requirements</a:t>
            </a:r>
            <a:endParaRPr lang="en-US" sz="4000" dirty="0"/>
          </a:p>
        </p:txBody>
      </p:sp>
      <p:sp>
        <p:nvSpPr>
          <p:cNvPr id="57" name="Rectangle 56">
            <a:extLst>
              <a:ext uri="{FF2B5EF4-FFF2-40B4-BE49-F238E27FC236}">
                <a16:creationId xmlns:a16="http://schemas.microsoft.com/office/drawing/2014/main" id="{BE489F9C-BE33-4367-BFBF-CF65F67A11E4}"/>
              </a:ext>
            </a:extLst>
          </p:cNvPr>
          <p:cNvSpPr/>
          <p:nvPr/>
        </p:nvSpPr>
        <p:spPr>
          <a:xfrm>
            <a:off x="304800" y="0"/>
            <a:ext cx="373743" cy="66765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a:extLst>
              <a:ext uri="{FF2B5EF4-FFF2-40B4-BE49-F238E27FC236}">
                <a16:creationId xmlns:a16="http://schemas.microsoft.com/office/drawing/2014/main" id="{51C7A926-EEE2-4E63-9066-7611538F22A8}"/>
              </a:ext>
            </a:extLst>
          </p:cNvPr>
          <p:cNvCxnSpPr/>
          <p:nvPr/>
        </p:nvCxnSpPr>
        <p:spPr>
          <a:xfrm>
            <a:off x="7273696" y="555170"/>
            <a:ext cx="631190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3DAA5036-73DD-4717-91CA-1BD1E83D12CE}"/>
              </a:ext>
            </a:extLst>
          </p:cNvPr>
          <p:cNvSpPr/>
          <p:nvPr/>
        </p:nvSpPr>
        <p:spPr>
          <a:xfrm>
            <a:off x="11449051" y="6311903"/>
            <a:ext cx="438150" cy="54609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09</a:t>
            </a:r>
          </a:p>
        </p:txBody>
      </p:sp>
      <p:sp>
        <p:nvSpPr>
          <p:cNvPr id="109" name="Rectangle 108">
            <a:extLst>
              <a:ext uri="{FF2B5EF4-FFF2-40B4-BE49-F238E27FC236}">
                <a16:creationId xmlns:a16="http://schemas.microsoft.com/office/drawing/2014/main" id="{22A6206B-6BFB-9943-868D-31D8C79C5456}"/>
              </a:ext>
            </a:extLst>
          </p:cNvPr>
          <p:cNvSpPr/>
          <p:nvPr/>
        </p:nvSpPr>
        <p:spPr>
          <a:xfrm>
            <a:off x="7103367" y="5324894"/>
            <a:ext cx="471425" cy="471425"/>
          </a:xfrm>
          <a:prstGeom prst="rect">
            <a:avLst/>
          </a:prstGeom>
          <a:solidFill>
            <a:srgbClr val="C839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3" name="Freeform 456">
            <a:extLst>
              <a:ext uri="{FF2B5EF4-FFF2-40B4-BE49-F238E27FC236}">
                <a16:creationId xmlns:a16="http://schemas.microsoft.com/office/drawing/2014/main" id="{B44A30B6-1E75-9F41-9B5D-13353F8E1096}"/>
              </a:ext>
            </a:extLst>
          </p:cNvPr>
          <p:cNvSpPr>
            <a:spLocks/>
          </p:cNvSpPr>
          <p:nvPr/>
        </p:nvSpPr>
        <p:spPr bwMode="auto">
          <a:xfrm>
            <a:off x="7247930" y="5455954"/>
            <a:ext cx="182298" cy="209305"/>
          </a:xfrm>
          <a:custGeom>
            <a:avLst/>
            <a:gdLst>
              <a:gd name="T0" fmla="*/ 0 w 189"/>
              <a:gd name="T1" fmla="*/ 0 h 217"/>
              <a:gd name="T2" fmla="*/ 83 w 189"/>
              <a:gd name="T3" fmla="*/ 0 h 217"/>
              <a:gd name="T4" fmla="*/ 189 w 189"/>
              <a:gd name="T5" fmla="*/ 108 h 217"/>
              <a:gd name="T6" fmla="*/ 83 w 189"/>
              <a:gd name="T7" fmla="*/ 217 h 217"/>
              <a:gd name="T8" fmla="*/ 0 w 189"/>
              <a:gd name="T9" fmla="*/ 217 h 217"/>
              <a:gd name="T10" fmla="*/ 109 w 189"/>
              <a:gd name="T11" fmla="*/ 108 h 217"/>
              <a:gd name="T12" fmla="*/ 0 w 189"/>
              <a:gd name="T13" fmla="*/ 0 h 217"/>
            </a:gdLst>
            <a:ahLst/>
            <a:cxnLst>
              <a:cxn ang="0">
                <a:pos x="T0" y="T1"/>
              </a:cxn>
              <a:cxn ang="0">
                <a:pos x="T2" y="T3"/>
              </a:cxn>
              <a:cxn ang="0">
                <a:pos x="T4" y="T5"/>
              </a:cxn>
              <a:cxn ang="0">
                <a:pos x="T6" y="T7"/>
              </a:cxn>
              <a:cxn ang="0">
                <a:pos x="T8" y="T9"/>
              </a:cxn>
              <a:cxn ang="0">
                <a:pos x="T10" y="T11"/>
              </a:cxn>
              <a:cxn ang="0">
                <a:pos x="T12" y="T13"/>
              </a:cxn>
            </a:cxnLst>
            <a:rect l="0" t="0" r="r" b="b"/>
            <a:pathLst>
              <a:path w="189" h="217">
                <a:moveTo>
                  <a:pt x="0" y="0"/>
                </a:moveTo>
                <a:lnTo>
                  <a:pt x="83" y="0"/>
                </a:lnTo>
                <a:lnTo>
                  <a:pt x="189" y="108"/>
                </a:lnTo>
                <a:lnTo>
                  <a:pt x="83" y="217"/>
                </a:lnTo>
                <a:lnTo>
                  <a:pt x="0" y="217"/>
                </a:lnTo>
                <a:lnTo>
                  <a:pt x="109" y="108"/>
                </a:lnTo>
                <a:lnTo>
                  <a:pt x="0" y="0"/>
                </a:lnTo>
                <a:close/>
              </a:path>
            </a:pathLst>
          </a:custGeom>
          <a:noFill/>
          <a:ln w="9525"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756538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yMjKLckcSrcO5FXWCCIYv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781</TotalTime>
  <Words>604</Words>
  <Application>Microsoft Office PowerPoint</Application>
  <PresentationFormat>Widescreen</PresentationFormat>
  <Paragraphs>79</Paragraphs>
  <Slides>11</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9" baseType="lpstr">
      <vt:lpstr>Arial</vt:lpstr>
      <vt:lpstr>Calibri</vt:lpstr>
      <vt:lpstr>Century Gothic</vt:lpstr>
      <vt:lpstr>Helvetica Neue</vt:lpstr>
      <vt:lpstr>Segoe UI</vt:lpstr>
      <vt:lpstr>Segoe UI Light</vt:lpstr>
      <vt:lpstr>Office Theme</vt:lpstr>
      <vt:lpstr>think-cell Slide</vt:lpstr>
      <vt:lpstr>PowerPoint Presentation</vt:lpstr>
      <vt:lpstr>PowerPoint Presentation</vt:lpstr>
      <vt:lpstr>PowerPoint Presentation</vt:lpstr>
      <vt:lpstr>Sample Questions</vt:lpstr>
      <vt:lpstr>PERSONAS</vt:lpstr>
      <vt:lpstr>Scenarios</vt:lpstr>
      <vt:lpstr>PERSONAS</vt:lpstr>
      <vt:lpstr>Scenarios</vt:lpstr>
      <vt:lpstr>Mandatory Requirements</vt:lpstr>
      <vt:lpstr>Requirements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Nugroho Ade</dc:creator>
  <cp:lastModifiedBy>ASUS</cp:lastModifiedBy>
  <cp:revision>81</cp:revision>
  <dcterms:created xsi:type="dcterms:W3CDTF">2018-04-04T07:00:22Z</dcterms:created>
  <dcterms:modified xsi:type="dcterms:W3CDTF">2020-10-19T12:25:41Z</dcterms:modified>
</cp:coreProperties>
</file>

<file path=docProps/thumbnail.jpeg>
</file>